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21" r:id="rId1"/>
  </p:sldMasterIdLst>
  <p:notesMasterIdLst>
    <p:notesMasterId r:id="rId13"/>
  </p:notesMasterIdLst>
  <p:sldIdLst>
    <p:sldId id="256" r:id="rId2"/>
    <p:sldId id="266" r:id="rId3"/>
    <p:sldId id="257" r:id="rId4"/>
    <p:sldId id="258" r:id="rId5"/>
    <p:sldId id="259" r:id="rId6"/>
    <p:sldId id="260" r:id="rId7"/>
    <p:sldId id="261" r:id="rId8"/>
    <p:sldId id="264" r:id="rId9"/>
    <p:sldId id="263" r:id="rId10"/>
    <p:sldId id="262"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5" d="100"/>
          <a:sy n="95" d="100"/>
        </p:scale>
        <p:origin x="16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wmf>
</file>

<file path=ppt/media/image2.png>
</file>

<file path=ppt/media/image3.png>
</file>

<file path=ppt/media/image4.png>
</file>

<file path=ppt/media/image5.png>
</file>

<file path=ppt/media/image6.png>
</file>

<file path=ppt/media/image7.wmf>
</file>

<file path=ppt/media/image8.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4DE7D2-1AB0-4BFD-9035-2A1583B20580}" type="datetimeFigureOut">
              <a:rPr lang="en-US" smtClean="0"/>
              <a:t>4/30/2023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C25D0F-935A-4B5E-9293-70CA8AB03C26}" type="slidenum">
              <a:rPr lang="en-US" smtClean="0"/>
              <a:t>‹#›</a:t>
            </a:fld>
            <a:endParaRPr lang="en-US"/>
          </a:p>
        </p:txBody>
      </p:sp>
    </p:spTree>
    <p:extLst>
      <p:ext uri="{BB962C8B-B14F-4D97-AF65-F5344CB8AC3E}">
        <p14:creationId xmlns:p14="http://schemas.microsoft.com/office/powerpoint/2010/main" val="1537107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1B25A3A-2CBD-4C3F-AB07-75013C3E87DF}" type="datetimeFigureOut">
              <a:rPr lang="en-US" smtClean="0"/>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614522144"/>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B25A3A-2CBD-4C3F-AB07-75013C3E87DF}" type="datetimeFigureOut">
              <a:rPr lang="en-US" smtClean="0"/>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3897600543"/>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B25A3A-2CBD-4C3F-AB07-75013C3E87DF}" type="datetimeFigureOut">
              <a:rPr lang="en-US" smtClean="0"/>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3616527133"/>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B25A3A-2CBD-4C3F-AB07-75013C3E87DF}" type="datetimeFigureOut">
              <a:rPr lang="en-US" smtClean="0"/>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40F2B-A0ED-44F2-9FF2-06D213B082B5}"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987825324"/>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B25A3A-2CBD-4C3F-AB07-75013C3E87DF}" type="datetimeFigureOut">
              <a:rPr lang="en-US" smtClean="0"/>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1451140863"/>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1B25A3A-2CBD-4C3F-AB07-75013C3E87DF}" type="datetimeFigureOut">
              <a:rPr lang="en-US" smtClean="0"/>
              <a:t>4/30/2023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4132214421"/>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1B25A3A-2CBD-4C3F-AB07-75013C3E87DF}" type="datetimeFigureOut">
              <a:rPr lang="en-US" smtClean="0"/>
              <a:t>4/30/2023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739841914"/>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B25A3A-2CBD-4C3F-AB07-75013C3E87DF}" type="datetimeFigureOut">
              <a:rPr lang="en-US" smtClean="0"/>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1334028468"/>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B25A3A-2CBD-4C3F-AB07-75013C3E87DF}" type="datetimeFigureOut">
              <a:rPr lang="en-US" smtClean="0"/>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2842789402"/>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B25A3A-2CBD-4C3F-AB07-75013C3E87DF}" type="datetimeFigureOut">
              <a:rPr lang="en-US" smtClean="0"/>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2008988026"/>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1B25A3A-2CBD-4C3F-AB07-75013C3E87DF}" type="datetimeFigureOut">
              <a:rPr lang="en-US" smtClean="0"/>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3489816164"/>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1B25A3A-2CBD-4C3F-AB07-75013C3E87DF}" type="datetimeFigureOut">
              <a:rPr lang="en-US" smtClean="0"/>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4119049809"/>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1B25A3A-2CBD-4C3F-AB07-75013C3E87DF}" type="datetimeFigureOut">
              <a:rPr lang="en-US" smtClean="0"/>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3926791447"/>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1B25A3A-2CBD-4C3F-AB07-75013C3E87DF}" type="datetimeFigureOut">
              <a:rPr lang="en-US" smtClean="0"/>
              <a:t>4/30/2023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801828545"/>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B25A3A-2CBD-4C3F-AB07-75013C3E87DF}" type="datetimeFigureOut">
              <a:rPr lang="en-US" smtClean="0"/>
              <a:t>4/30/2023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4084144583"/>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E1B25A3A-2CBD-4C3F-AB07-75013C3E87DF}" type="datetimeFigureOut">
              <a:rPr lang="en-US" smtClean="0"/>
              <a:t>4/30/2023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994323044"/>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B25A3A-2CBD-4C3F-AB07-75013C3E87DF}" type="datetimeFigureOut">
              <a:rPr lang="en-US" smtClean="0"/>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65286528"/>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1B25A3A-2CBD-4C3F-AB07-75013C3E87DF}" type="datetimeFigureOut">
              <a:rPr lang="en-US" smtClean="0"/>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840F2B-A0ED-44F2-9FF2-06D213B082B5}" type="slidenum">
              <a:rPr lang="en-US" smtClean="0"/>
              <a:t>‹#›</a:t>
            </a:fld>
            <a:endParaRPr lang="en-US"/>
          </a:p>
        </p:txBody>
      </p:sp>
    </p:spTree>
    <p:extLst>
      <p:ext uri="{BB962C8B-B14F-4D97-AF65-F5344CB8AC3E}">
        <p14:creationId xmlns:p14="http://schemas.microsoft.com/office/powerpoint/2010/main" val="2309666099"/>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E1B25A3A-2CBD-4C3F-AB07-75013C3E87DF}" type="datetimeFigureOut">
              <a:rPr lang="en-US" smtClean="0"/>
              <a:t>4/30/2023</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E8840F2B-A0ED-44F2-9FF2-06D213B082B5}" type="slidenum">
              <a:rPr lang="en-US" smtClean="0"/>
              <a:t>‹#›</a:t>
            </a:fld>
            <a:endParaRPr lang="en-US"/>
          </a:p>
        </p:txBody>
      </p:sp>
    </p:spTree>
    <p:extLst>
      <p:ext uri="{BB962C8B-B14F-4D97-AF65-F5344CB8AC3E}">
        <p14:creationId xmlns:p14="http://schemas.microsoft.com/office/powerpoint/2010/main" val="81126710"/>
      </p:ext>
    </p:extLst>
  </p:cSld>
  <p:clrMap bg1="lt1" tx1="dk1" bg2="lt2" tx2="dk2" accent1="accent1" accent2="accent2" accent3="accent3" accent4="accent4" accent5="accent5" accent6="accent6" hlink="hlink" folHlink="folHlink"/>
  <p:sldLayoutIdLst>
    <p:sldLayoutId id="2147484022" r:id="rId1"/>
    <p:sldLayoutId id="2147484023" r:id="rId2"/>
    <p:sldLayoutId id="2147484024" r:id="rId3"/>
    <p:sldLayoutId id="2147484025" r:id="rId4"/>
    <p:sldLayoutId id="2147484026" r:id="rId5"/>
    <p:sldLayoutId id="2147484027" r:id="rId6"/>
    <p:sldLayoutId id="2147484028" r:id="rId7"/>
    <p:sldLayoutId id="2147484029" r:id="rId8"/>
    <p:sldLayoutId id="2147484030" r:id="rId9"/>
    <p:sldLayoutId id="2147484031" r:id="rId10"/>
    <p:sldLayoutId id="2147484032" r:id="rId11"/>
    <p:sldLayoutId id="2147484033" r:id="rId12"/>
    <p:sldLayoutId id="2147484034" r:id="rId13"/>
    <p:sldLayoutId id="2147484035" r:id="rId14"/>
    <p:sldLayoutId id="2147484036" r:id="rId15"/>
    <p:sldLayoutId id="2147484037" r:id="rId16"/>
    <p:sldLayoutId id="2147484038" r:id="rId17"/>
    <p:sldLayoutId id="2147484039" r:id="rId18"/>
  </p:sldLayoutIdLst>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4.xml"/><Relationship Id="rId7" Type="http://schemas.openxmlformats.org/officeDocument/2006/relationships/slide" Target="slide8.xml"/><Relationship Id="rId2" Type="http://schemas.openxmlformats.org/officeDocument/2006/relationships/slide" Target="slide3.xml"/><Relationship Id="rId1" Type="http://schemas.openxmlformats.org/officeDocument/2006/relationships/slideLayout" Target="../slideLayouts/slideLayout18.xml"/><Relationship Id="rId6" Type="http://schemas.openxmlformats.org/officeDocument/2006/relationships/slide" Target="slide7.xml"/><Relationship Id="rId5" Type="http://schemas.openxmlformats.org/officeDocument/2006/relationships/slide" Target="slide6.xml"/><Relationship Id="rId10" Type="http://schemas.openxmlformats.org/officeDocument/2006/relationships/slide" Target="slide11.xml"/><Relationship Id="rId4" Type="http://schemas.openxmlformats.org/officeDocument/2006/relationships/slide" Target="slide5.xml"/><Relationship Id="rId9" Type="http://schemas.openxmlformats.org/officeDocument/2006/relationships/slide" Target="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mailto:mageshkesavan72@gmail.com" TargetMode="External"/><Relationship Id="rId13" Type="http://schemas.openxmlformats.org/officeDocument/2006/relationships/package" Target="../embeddings/Microsoft_Excel_Worksheet.xlsx"/><Relationship Id="rId3" Type="http://schemas.openxmlformats.org/officeDocument/2006/relationships/hyperlink" Target="mailto:chandangope032@gmail.com" TargetMode="External"/><Relationship Id="rId7" Type="http://schemas.openxmlformats.org/officeDocument/2006/relationships/hyperlink" Target="mailto:tejarm12@gmail.com" TargetMode="External"/><Relationship Id="rId12" Type="http://schemas.openxmlformats.org/officeDocument/2006/relationships/image" Target="../media/image8.wmf"/><Relationship Id="rId2" Type="http://schemas.openxmlformats.org/officeDocument/2006/relationships/hyperlink" Target="mailto:swapnil.kamble1987@gmail.com" TargetMode="External"/><Relationship Id="rId16" Type="http://schemas.openxmlformats.org/officeDocument/2006/relationships/image" Target="../media/image10.wmf"/><Relationship Id="rId1" Type="http://schemas.openxmlformats.org/officeDocument/2006/relationships/slideLayout" Target="../slideLayouts/slideLayout2.xml"/><Relationship Id="rId6" Type="http://schemas.openxmlformats.org/officeDocument/2006/relationships/hyperlink" Target="mailto:handedinesh84@gmail.com" TargetMode="External"/><Relationship Id="rId11" Type="http://schemas.openxmlformats.org/officeDocument/2006/relationships/oleObject" Target="../embeddings/oleObject2.bin"/><Relationship Id="rId5" Type="http://schemas.openxmlformats.org/officeDocument/2006/relationships/hyperlink" Target="mailto:shrutimmin3@gmail.com" TargetMode="External"/><Relationship Id="rId15" Type="http://schemas.openxmlformats.org/officeDocument/2006/relationships/oleObject" Target="../embeddings/oleObject3.bin"/><Relationship Id="rId10" Type="http://schemas.openxmlformats.org/officeDocument/2006/relationships/image" Target="../media/image7.wmf"/><Relationship Id="rId4" Type="http://schemas.openxmlformats.org/officeDocument/2006/relationships/hyperlink" Target="mailto:gayatridange2@gmail.com" TargetMode="External"/><Relationship Id="rId9" Type="http://schemas.openxmlformats.org/officeDocument/2006/relationships/oleObject" Target="../embeddings/oleObject1.bin"/><Relationship Id="rId1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47E37-1474-29D7-41AA-1E3483C96D81}"/>
              </a:ext>
            </a:extLst>
          </p:cNvPr>
          <p:cNvSpPr>
            <a:spLocks noGrp="1"/>
          </p:cNvSpPr>
          <p:nvPr>
            <p:ph type="ctrTitle"/>
          </p:nvPr>
        </p:nvSpPr>
        <p:spPr>
          <a:xfrm>
            <a:off x="1524000" y="1223797"/>
            <a:ext cx="9144000" cy="1375024"/>
          </a:xfrm>
        </p:spPr>
        <p:txBody>
          <a:bodyPr>
            <a:normAutofit fontScale="90000"/>
          </a:bodyPr>
          <a:lstStyle/>
          <a:p>
            <a:br>
              <a:rPr lang="en-US" dirty="0"/>
            </a:br>
            <a:br>
              <a:rPr lang="en-US" dirty="0"/>
            </a:br>
            <a:br>
              <a:rPr lang="en-US" dirty="0"/>
            </a:br>
            <a:br>
              <a:rPr lang="en-US" dirty="0"/>
            </a:br>
            <a:br>
              <a:rPr lang="en-US" dirty="0"/>
            </a:br>
            <a:br>
              <a:rPr lang="en-US" dirty="0"/>
            </a:br>
            <a:r>
              <a:rPr lang="en-US" dirty="0"/>
              <a:t>p125(Insurance Analytics)</a:t>
            </a:r>
            <a:br>
              <a:rPr lang="en-US" dirty="0"/>
            </a:br>
            <a:endParaRPr lang="en-US" dirty="0"/>
          </a:p>
        </p:txBody>
      </p:sp>
      <p:sp>
        <p:nvSpPr>
          <p:cNvPr id="3" name="Subtitle 2">
            <a:extLst>
              <a:ext uri="{FF2B5EF4-FFF2-40B4-BE49-F238E27FC236}">
                <a16:creationId xmlns:a16="http://schemas.microsoft.com/office/drawing/2014/main" id="{2E9049E1-40BD-2AEE-4128-EA18A81EDE6E}"/>
              </a:ext>
            </a:extLst>
          </p:cNvPr>
          <p:cNvSpPr>
            <a:spLocks noGrp="1"/>
          </p:cNvSpPr>
          <p:nvPr>
            <p:ph type="subTitle" idx="1"/>
          </p:nvPr>
        </p:nvSpPr>
        <p:spPr>
          <a:xfrm>
            <a:off x="1524000" y="2598821"/>
            <a:ext cx="9144000" cy="1655762"/>
          </a:xfrm>
        </p:spPr>
        <p:txBody>
          <a:bodyPr>
            <a:normAutofit/>
          </a:bodyPr>
          <a:lstStyle/>
          <a:p>
            <a:r>
              <a:rPr lang="en-US" b="1" dirty="0"/>
              <a:t>Presented by: (From group 5)</a:t>
            </a:r>
            <a:br>
              <a:rPr lang="en-US" dirty="0"/>
            </a:br>
            <a:r>
              <a:rPr lang="en-US" dirty="0"/>
              <a:t>Swapnil, Shruti, Gayatri, Theja, Chandan, Dinesh and </a:t>
            </a:r>
            <a:r>
              <a:rPr lang="en-US" dirty="0" err="1"/>
              <a:t>magesh</a:t>
            </a:r>
            <a:endParaRPr lang="en-US" dirty="0"/>
          </a:p>
        </p:txBody>
      </p:sp>
    </p:spTree>
    <p:extLst>
      <p:ext uri="{BB962C8B-B14F-4D97-AF65-F5344CB8AC3E}">
        <p14:creationId xmlns:p14="http://schemas.microsoft.com/office/powerpoint/2010/main" val="3400527319"/>
      </p:ext>
    </p:extLst>
  </p:cSld>
  <p:clrMapOvr>
    <a:masterClrMapping/>
  </p:clrMapOvr>
  <mc:AlternateContent xmlns:mc="http://schemas.openxmlformats.org/markup-compatibility/2006" xmlns:p14="http://schemas.microsoft.com/office/powerpoint/2010/main">
    <mc:Choice Requires="p14">
      <p:transition spd="slow" p14:dur="3400" advClick="0" advTm="4000">
        <p14:reveal/>
      </p:transition>
    </mc:Choice>
    <mc:Fallback xmlns="">
      <p:transition spd="slow" advClick="0" advTm="4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B3B37-9668-1468-20FA-6E2D20EB983B}"/>
              </a:ext>
            </a:extLst>
          </p:cNvPr>
          <p:cNvSpPr>
            <a:spLocks noGrp="1"/>
          </p:cNvSpPr>
          <p:nvPr>
            <p:ph type="title"/>
          </p:nvPr>
        </p:nvSpPr>
        <p:spPr>
          <a:xfrm>
            <a:off x="838200" y="642594"/>
            <a:ext cx="10287000" cy="568586"/>
          </a:xfrm>
        </p:spPr>
        <p:txBody>
          <a:bodyPr>
            <a:normAutofit fontScale="90000"/>
          </a:bodyPr>
          <a:lstStyle/>
          <a:p>
            <a:pPr algn="ctr"/>
            <a:r>
              <a:rPr lang="en-US" b="0" u="sng" cap="none" dirty="0">
                <a:ln w="0"/>
                <a:solidFill>
                  <a:schemeClr val="accent1"/>
                </a:solidFill>
                <a:effectLst>
                  <a:outerShdw blurRad="38100" dist="25400" dir="5400000" algn="ctr" rotWithShape="0">
                    <a:srgbClr val="6E747A">
                      <a:alpha val="43000"/>
                    </a:srgbClr>
                  </a:outerShdw>
                </a:effectLst>
              </a:rPr>
              <a:t>CONCLUSION</a:t>
            </a:r>
          </a:p>
        </p:txBody>
      </p:sp>
      <p:sp>
        <p:nvSpPr>
          <p:cNvPr id="3" name="Content Placeholder 2">
            <a:extLst>
              <a:ext uri="{FF2B5EF4-FFF2-40B4-BE49-F238E27FC236}">
                <a16:creationId xmlns:a16="http://schemas.microsoft.com/office/drawing/2014/main" id="{47478B4C-F627-1014-F25D-EAAC0F6EF15D}"/>
              </a:ext>
            </a:extLst>
          </p:cNvPr>
          <p:cNvSpPr>
            <a:spLocks noGrp="1"/>
          </p:cNvSpPr>
          <p:nvPr>
            <p:ph idx="1"/>
          </p:nvPr>
        </p:nvSpPr>
        <p:spPr>
          <a:xfrm>
            <a:off x="838200" y="1211180"/>
            <a:ext cx="10515600" cy="5149516"/>
          </a:xfrm>
        </p:spPr>
        <p:txBody>
          <a:bodyPr>
            <a:normAutofit fontScale="70000" lnSpcReduction="20000"/>
          </a:bodyPr>
          <a:lstStyle/>
          <a:p>
            <a:pPr marL="0" indent="0" algn="just">
              <a:buNone/>
            </a:pPr>
            <a:r>
              <a:rPr lang="en-US" cap="none" dirty="0">
                <a:latin typeface="Arial" panose="020B0604020202020204" pitchFamily="34" charset="0"/>
                <a:cs typeface="Arial" panose="020B0604020202020204" pitchFamily="34" charset="0"/>
              </a:rPr>
              <a:t>In conclusion, the insurance analytics project provided valuable insights into the performance of the company’s</a:t>
            </a:r>
          </a:p>
          <a:p>
            <a:pPr marL="0" indent="0" algn="just">
              <a:buNone/>
            </a:pPr>
            <a:r>
              <a:rPr lang="en-US" cap="none" dirty="0">
                <a:latin typeface="Arial" panose="020B0604020202020204" pitchFamily="34" charset="0"/>
                <a:cs typeface="Arial" panose="020B0604020202020204" pitchFamily="34" charset="0"/>
              </a:rPr>
              <a:t> Various branches and account executives. Through the use of excel, power BI, and tableau, we were able to</a:t>
            </a:r>
          </a:p>
          <a:p>
            <a:pPr marL="0" indent="0" algn="just">
              <a:buNone/>
            </a:pPr>
            <a:r>
              <a:rPr lang="en-US" cap="none" dirty="0">
                <a:latin typeface="Arial" panose="020B0604020202020204" pitchFamily="34" charset="0"/>
                <a:cs typeface="Arial" panose="020B0604020202020204" pitchFamily="34" charset="0"/>
              </a:rPr>
              <a:t> Develop a comprehensive branch dashboard that allowed us to identify key areas for improvement.</a:t>
            </a:r>
          </a:p>
          <a:p>
            <a:pPr marL="0" indent="0">
              <a:buNone/>
            </a:pPr>
            <a:endParaRPr lang="en-US" cap="none" dirty="0">
              <a:latin typeface="Arial" panose="020B0604020202020204" pitchFamily="34" charset="0"/>
              <a:cs typeface="Arial" panose="020B0604020202020204" pitchFamily="34" charset="0"/>
            </a:endParaRPr>
          </a:p>
          <a:p>
            <a:pPr marL="0" indent="0">
              <a:buNone/>
            </a:pPr>
            <a:r>
              <a:rPr lang="en-US" sz="2300" b="1" u="sng" cap="none" dirty="0">
                <a:latin typeface="Arial" panose="020B0604020202020204" pitchFamily="34" charset="0"/>
                <a:cs typeface="Arial" panose="020B0604020202020204" pitchFamily="34" charset="0"/>
              </a:rPr>
              <a:t>Key findings:</a:t>
            </a:r>
          </a:p>
          <a:p>
            <a:pPr algn="just"/>
            <a:r>
              <a:rPr lang="en-US" cap="none" dirty="0">
                <a:latin typeface="Arial" panose="020B0604020202020204" pitchFamily="34" charset="0"/>
                <a:cs typeface="Arial" panose="020B0604020202020204" pitchFamily="34" charset="0"/>
              </a:rPr>
              <a:t>Some account executives had higher conversion ratios than others, indicating room for improvement in lower-performing executives</a:t>
            </a:r>
          </a:p>
          <a:p>
            <a:pPr algn="just"/>
            <a:r>
              <a:rPr lang="en-US" cap="none" dirty="0">
                <a:latin typeface="Arial" panose="020B0604020202020204" pitchFamily="34" charset="0"/>
                <a:cs typeface="Arial" panose="020B0604020202020204" pitchFamily="34" charset="0"/>
              </a:rPr>
              <a:t>The number of meetings held by some executives was below average, highlighting a need for increased focus on this area</a:t>
            </a:r>
          </a:p>
          <a:p>
            <a:pPr algn="just"/>
            <a:r>
              <a:rPr lang="en-US" cap="none" dirty="0">
                <a:latin typeface="Arial" panose="020B0604020202020204" pitchFamily="34" charset="0"/>
                <a:cs typeface="Arial" panose="020B0604020202020204" pitchFamily="34" charset="0"/>
              </a:rPr>
              <a:t>The majority of open opportunities were in the "propose solution &amp; qualify opportunity" stage, indicating a need for more targeted and effective sales strategies</a:t>
            </a:r>
          </a:p>
          <a:p>
            <a:pPr marL="0" indent="0">
              <a:buNone/>
            </a:pPr>
            <a:endParaRPr lang="en-US" cap="none" dirty="0">
              <a:latin typeface="Arial" panose="020B0604020202020204" pitchFamily="34" charset="0"/>
              <a:cs typeface="Arial" panose="020B0604020202020204" pitchFamily="34" charset="0"/>
            </a:endParaRPr>
          </a:p>
          <a:p>
            <a:pPr marL="0" indent="0">
              <a:buNone/>
            </a:pPr>
            <a:r>
              <a:rPr lang="en-US" sz="2300" b="1" u="sng" cap="none" dirty="0">
                <a:latin typeface="Arial" panose="020B0604020202020204" pitchFamily="34" charset="0"/>
                <a:cs typeface="Arial" panose="020B0604020202020204" pitchFamily="34" charset="0"/>
              </a:rPr>
              <a:t>Recommendations:</a:t>
            </a:r>
          </a:p>
          <a:p>
            <a:pPr algn="just"/>
            <a:r>
              <a:rPr lang="en-US" cap="none" dirty="0">
                <a:latin typeface="Arial" panose="020B0604020202020204" pitchFamily="34" charset="0"/>
                <a:cs typeface="Arial" panose="020B0604020202020204" pitchFamily="34" charset="0"/>
              </a:rPr>
              <a:t>Provide additional training and resources to improve the conversion ratios of underperforming executives</a:t>
            </a:r>
          </a:p>
          <a:p>
            <a:pPr algn="just"/>
            <a:r>
              <a:rPr lang="en-US" cap="none" dirty="0">
                <a:latin typeface="Arial" panose="020B0604020202020204" pitchFamily="34" charset="0"/>
                <a:cs typeface="Arial" panose="020B0604020202020204" pitchFamily="34" charset="0"/>
              </a:rPr>
              <a:t>Increase the number of meetings held by executives with lower meeting counts</a:t>
            </a:r>
          </a:p>
          <a:p>
            <a:pPr algn="just"/>
            <a:r>
              <a:rPr lang="en-US" cap="none" dirty="0">
                <a:latin typeface="Arial" panose="020B0604020202020204" pitchFamily="34" charset="0"/>
                <a:cs typeface="Arial" panose="020B0604020202020204" pitchFamily="34" charset="0"/>
              </a:rPr>
              <a:t>Develop more targeted sales strategies to increase the conversion rate of open opportunities</a:t>
            </a:r>
          </a:p>
        </p:txBody>
      </p:sp>
    </p:spTree>
    <p:extLst>
      <p:ext uri="{BB962C8B-B14F-4D97-AF65-F5344CB8AC3E}">
        <p14:creationId xmlns:p14="http://schemas.microsoft.com/office/powerpoint/2010/main" val="28952961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4000">
        <p15:prstTrans prst="wind"/>
      </p:transition>
    </mc:Choice>
    <mc:Fallback xmlns="">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 calcmode="lin" valueType="num">
                                      <p:cBhvr additive="base">
                                        <p:cTn id="49"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3">
                                            <p:txEl>
                                              <p:pRg st="11" end="11"/>
                                            </p:txEl>
                                          </p:spTgt>
                                        </p:tgtEl>
                                        <p:attrNameLst>
                                          <p:attrName>style.visibility</p:attrName>
                                        </p:attrNameLst>
                                      </p:cBhvr>
                                      <p:to>
                                        <p:strVal val="visible"/>
                                      </p:to>
                                    </p:set>
                                    <p:anim calcmode="lin" valueType="num">
                                      <p:cBhvr additive="base">
                                        <p:cTn id="61"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 calcmode="lin" valueType="num">
                                      <p:cBhvr additive="base">
                                        <p:cTn id="67"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B60D5-9FCF-14FC-20F7-5E9AF6F93605}"/>
              </a:ext>
            </a:extLst>
          </p:cNvPr>
          <p:cNvSpPr>
            <a:spLocks noGrp="1"/>
          </p:cNvSpPr>
          <p:nvPr>
            <p:ph type="title"/>
          </p:nvPr>
        </p:nvSpPr>
        <p:spPr>
          <a:xfrm>
            <a:off x="673143" y="2302938"/>
            <a:ext cx="10364451" cy="1596177"/>
          </a:xfrm>
        </p:spPr>
        <p:txBody>
          <a:bodyPr>
            <a:prstTxWarp prst="textPlain">
              <a:avLst/>
            </a:prstTxWarp>
            <a:normAutofit/>
            <a:scene3d>
              <a:camera prst="isometricOffAxis1Right"/>
              <a:lightRig rig="threePt" dir="t"/>
            </a:scene3d>
          </a:bodyPr>
          <a:lstStyle/>
          <a:p>
            <a:r>
              <a:rPr lang="en-US" sz="9600" b="1" cap="none" dirty="0">
                <a:ln w="12700">
                  <a:solidFill>
                    <a:schemeClr val="accent1"/>
                  </a:solidFill>
                  <a:prstDash val="solid"/>
                </a:ln>
                <a:pattFill prst="pct50">
                  <a:fgClr>
                    <a:schemeClr val="accent1"/>
                  </a:fgClr>
                  <a:bgClr>
                    <a:schemeClr val="accent1">
                      <a:lumMod val="20000"/>
                      <a:lumOff val="80000"/>
                    </a:schemeClr>
                  </a:bgClr>
                </a:pattFill>
                <a:effectLst>
                  <a:glow rad="101600">
                    <a:schemeClr val="accent2">
                      <a:satMod val="175000"/>
                      <a:alpha val="40000"/>
                    </a:schemeClr>
                  </a:glow>
                  <a:outerShdw dist="38100" dir="2640000" algn="bl" rotWithShape="0">
                    <a:schemeClr val="accent1"/>
                  </a:outerShdw>
                </a:effectLst>
              </a:rPr>
              <a:t>THANK YOU</a:t>
            </a:r>
          </a:p>
        </p:txBody>
      </p:sp>
    </p:spTree>
    <p:extLst>
      <p:ext uri="{BB962C8B-B14F-4D97-AF65-F5344CB8AC3E}">
        <p14:creationId xmlns:p14="http://schemas.microsoft.com/office/powerpoint/2010/main" val="1779636419"/>
      </p:ext>
    </p:extLst>
  </p:cSld>
  <p:clrMapOvr>
    <a:masterClrMapping/>
  </p:clrMapOvr>
  <mc:AlternateContent xmlns:mc="http://schemas.openxmlformats.org/markup-compatibility/2006" xmlns:p14="http://schemas.microsoft.com/office/powerpoint/2010/main">
    <mc:Choice Requires="p14">
      <p:transition spd="slow" p14:dur="800" advClick="0" advTm="4000">
        <p14:flythrough/>
      </p:transition>
    </mc:Choice>
    <mc:Fallback xmlns="">
      <p:transition spd="slow" advClick="0" advTm="4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BF617-C869-8369-07F8-7451BE4076EE}"/>
              </a:ext>
            </a:extLst>
          </p:cNvPr>
          <p:cNvSpPr>
            <a:spLocks noGrp="1"/>
          </p:cNvSpPr>
          <p:nvPr>
            <p:ph type="title"/>
          </p:nvPr>
        </p:nvSpPr>
        <p:spPr>
          <a:xfrm>
            <a:off x="913774" y="168443"/>
            <a:ext cx="10364451" cy="1138990"/>
          </a:xfrm>
        </p:spPr>
        <p:style>
          <a:lnRef idx="1">
            <a:schemeClr val="accent1"/>
          </a:lnRef>
          <a:fillRef idx="2">
            <a:schemeClr val="accent1"/>
          </a:fillRef>
          <a:effectRef idx="1">
            <a:schemeClr val="accent1"/>
          </a:effectRef>
          <a:fontRef idx="minor">
            <a:schemeClr val="dk1"/>
          </a:fontRef>
        </p:style>
        <p:txBody>
          <a:bodyPr/>
          <a:lstStyle/>
          <a:p>
            <a:r>
              <a:rPr lang="en-US" cap="none" dirty="0">
                <a:ln w="0"/>
                <a:solidFill>
                  <a:schemeClr val="accent1"/>
                </a:solidFill>
                <a:effectLst>
                  <a:outerShdw blurRad="38100" dist="25400" dir="5400000" algn="ctr" rotWithShape="0">
                    <a:srgbClr val="6E747A">
                      <a:alpha val="43000"/>
                    </a:srgbClr>
                  </a:outerShdw>
                </a:effectLst>
              </a:rPr>
              <a:t>Table of content</a:t>
            </a:r>
          </a:p>
        </p:txBody>
      </p:sp>
      <p:sp>
        <p:nvSpPr>
          <p:cNvPr id="3" name="Content Placeholder 2">
            <a:extLst>
              <a:ext uri="{FF2B5EF4-FFF2-40B4-BE49-F238E27FC236}">
                <a16:creationId xmlns:a16="http://schemas.microsoft.com/office/drawing/2014/main" id="{2507EB33-EEB3-E375-57E1-66402F7AD1AE}"/>
              </a:ext>
            </a:extLst>
          </p:cNvPr>
          <p:cNvSpPr>
            <a:spLocks noGrp="1"/>
          </p:cNvSpPr>
          <p:nvPr>
            <p:ph idx="1"/>
          </p:nvPr>
        </p:nvSpPr>
        <p:spPr>
          <a:xfrm>
            <a:off x="913773" y="1420608"/>
            <a:ext cx="10364452" cy="4803729"/>
          </a:xfrm>
        </p:spPr>
        <p:txBody>
          <a:bodyPr/>
          <a:lstStyle/>
          <a:p>
            <a:pPr marL="457200" indent="-457200">
              <a:buFont typeface="+mj-lt"/>
              <a:buAutoNum type="arabicPeriod"/>
            </a:pPr>
            <a:r>
              <a:rPr lang="en-US" cap="none" dirty="0">
                <a:ln w="0"/>
                <a:solidFill>
                  <a:schemeClr val="accent1"/>
                </a:solidFill>
                <a:effectLst>
                  <a:outerShdw blurRad="38100" dist="25400" dir="5400000" algn="ctr" rotWithShape="0">
                    <a:srgbClr val="6E747A">
                      <a:alpha val="43000"/>
                    </a:srgbClr>
                  </a:outerShdw>
                </a:effectLst>
                <a:hlinkClick r:id="rId2" action="ppaction://hlinksldjump">
                  <a:extLst>
                    <a:ext uri="{A12FA001-AC4F-418D-AE19-62706E023703}">
                      <ahyp:hlinkClr xmlns:ahyp="http://schemas.microsoft.com/office/drawing/2018/hyperlinkcolor" val="tx"/>
                    </a:ext>
                  </a:extLst>
                </a:hlinkClick>
              </a:rPr>
              <a:t>INTRODUCTION</a:t>
            </a:r>
            <a:endParaRPr lang="en-US" cap="none" dirty="0">
              <a:ln w="0"/>
              <a:solidFill>
                <a:schemeClr val="accent1"/>
              </a:solidFill>
              <a:effectLst>
                <a:outerShdw blurRad="38100" dist="25400" dir="5400000" algn="ctr" rotWithShape="0">
                  <a:srgbClr val="6E747A">
                    <a:alpha val="43000"/>
                  </a:srgbClr>
                </a:outerShdw>
              </a:effectLst>
            </a:endParaRPr>
          </a:p>
          <a:p>
            <a:pPr marL="457200" indent="-457200">
              <a:buFont typeface="+mj-lt"/>
              <a:buAutoNum type="arabicPeriod"/>
            </a:pPr>
            <a:r>
              <a:rPr lang="en-US" cap="none" dirty="0">
                <a:ln w="0"/>
                <a:solidFill>
                  <a:schemeClr val="accent1"/>
                </a:solidFill>
                <a:effectLst>
                  <a:outerShdw blurRad="38100" dist="25400" dir="5400000" algn="ctr" rotWithShape="0">
                    <a:srgbClr val="6E747A">
                      <a:alpha val="43000"/>
                    </a:srgbClr>
                  </a:outerShdw>
                </a:effectLst>
                <a:hlinkClick r:id="rId3" action="ppaction://hlinksldjump">
                  <a:extLst>
                    <a:ext uri="{A12FA001-AC4F-418D-AE19-62706E023703}">
                      <ahyp:hlinkClr xmlns:ahyp="http://schemas.microsoft.com/office/drawing/2018/hyperlinkcolor" val="tx"/>
                    </a:ext>
                  </a:extLst>
                </a:hlinkClick>
              </a:rPr>
              <a:t>BRANCH DASHBOARD INTRODUCTION</a:t>
            </a:r>
            <a:endParaRPr lang="en-US" cap="none" dirty="0">
              <a:ln w="0"/>
              <a:solidFill>
                <a:schemeClr val="accent1"/>
              </a:solidFill>
              <a:effectLst>
                <a:outerShdw blurRad="38100" dist="25400" dir="5400000" algn="ctr" rotWithShape="0">
                  <a:srgbClr val="6E747A">
                    <a:alpha val="43000"/>
                  </a:srgbClr>
                </a:outerShdw>
              </a:effectLst>
            </a:endParaRPr>
          </a:p>
          <a:p>
            <a:pPr marL="457200" indent="-457200">
              <a:buFont typeface="+mj-lt"/>
              <a:buAutoNum type="arabicPeriod"/>
            </a:pPr>
            <a:r>
              <a:rPr lang="en-US" cap="none" dirty="0">
                <a:ln w="0"/>
                <a:solidFill>
                  <a:schemeClr val="accent1"/>
                </a:solidFill>
                <a:effectLst>
                  <a:outerShdw blurRad="38100" dist="25400" dir="5400000" algn="ctr" rotWithShape="0">
                    <a:srgbClr val="6E747A">
                      <a:alpha val="43000"/>
                    </a:srgbClr>
                  </a:outerShdw>
                </a:effectLst>
                <a:hlinkClick r:id="rId4" action="ppaction://hlinksldjump">
                  <a:extLst>
                    <a:ext uri="{A12FA001-AC4F-418D-AE19-62706E023703}">
                      <ahyp:hlinkClr xmlns:ahyp="http://schemas.microsoft.com/office/drawing/2018/hyperlinkcolor" val="tx"/>
                    </a:ext>
                  </a:extLst>
                </a:hlinkClick>
              </a:rPr>
              <a:t>EXCEL DASHBOARD</a:t>
            </a:r>
            <a:endParaRPr lang="en-US" cap="none" dirty="0">
              <a:ln w="0"/>
              <a:solidFill>
                <a:schemeClr val="accent1"/>
              </a:solidFill>
              <a:effectLst>
                <a:outerShdw blurRad="38100" dist="25400" dir="5400000" algn="ctr" rotWithShape="0">
                  <a:srgbClr val="6E747A">
                    <a:alpha val="43000"/>
                  </a:srgbClr>
                </a:outerShdw>
              </a:effectLst>
            </a:endParaRPr>
          </a:p>
          <a:p>
            <a:pPr marL="457200" indent="-457200">
              <a:buFont typeface="+mj-lt"/>
              <a:buAutoNum type="arabicPeriod"/>
            </a:pPr>
            <a:r>
              <a:rPr lang="en-US" cap="none" dirty="0">
                <a:ln w="0"/>
                <a:solidFill>
                  <a:schemeClr val="accent1"/>
                </a:solidFill>
                <a:effectLst>
                  <a:outerShdw blurRad="38100" dist="25400" dir="5400000" algn="ctr" rotWithShape="0">
                    <a:srgbClr val="6E747A">
                      <a:alpha val="43000"/>
                    </a:srgbClr>
                  </a:outerShdw>
                </a:effectLst>
                <a:hlinkClick r:id="rId5" action="ppaction://hlinksldjump">
                  <a:extLst>
                    <a:ext uri="{A12FA001-AC4F-418D-AE19-62706E023703}">
                      <ahyp:hlinkClr xmlns:ahyp="http://schemas.microsoft.com/office/drawing/2018/hyperlinkcolor" val="tx"/>
                    </a:ext>
                  </a:extLst>
                </a:hlinkClick>
              </a:rPr>
              <a:t>TABLEAU DASHBOARD</a:t>
            </a:r>
            <a:endParaRPr lang="en-US" cap="none" dirty="0">
              <a:ln w="0"/>
              <a:solidFill>
                <a:schemeClr val="accent1"/>
              </a:solidFill>
              <a:effectLst>
                <a:outerShdw blurRad="38100" dist="25400" dir="5400000" algn="ctr" rotWithShape="0">
                  <a:srgbClr val="6E747A">
                    <a:alpha val="43000"/>
                  </a:srgbClr>
                </a:outerShdw>
              </a:effectLst>
            </a:endParaRPr>
          </a:p>
          <a:p>
            <a:pPr marL="457200" indent="-457200">
              <a:buFont typeface="+mj-lt"/>
              <a:buAutoNum type="arabicPeriod"/>
            </a:pPr>
            <a:r>
              <a:rPr lang="en-US" cap="none" dirty="0">
                <a:ln w="0"/>
                <a:solidFill>
                  <a:schemeClr val="accent1"/>
                </a:solidFill>
                <a:effectLst>
                  <a:outerShdw blurRad="38100" dist="25400" dir="5400000" algn="ctr" rotWithShape="0">
                    <a:srgbClr val="6E747A">
                      <a:alpha val="43000"/>
                    </a:srgbClr>
                  </a:outerShdw>
                </a:effectLst>
                <a:hlinkClick r:id="rId6" action="ppaction://hlinksldjump">
                  <a:extLst>
                    <a:ext uri="{A12FA001-AC4F-418D-AE19-62706E023703}">
                      <ahyp:hlinkClr xmlns:ahyp="http://schemas.microsoft.com/office/drawing/2018/hyperlinkcolor" val="tx"/>
                    </a:ext>
                  </a:extLst>
                </a:hlinkClick>
              </a:rPr>
              <a:t>POWER BI DASHBOARD</a:t>
            </a:r>
            <a:endParaRPr lang="en-US" cap="none" dirty="0">
              <a:ln w="0"/>
              <a:solidFill>
                <a:schemeClr val="accent1"/>
              </a:solidFill>
              <a:effectLst>
                <a:outerShdw blurRad="38100" dist="25400" dir="5400000" algn="ctr" rotWithShape="0">
                  <a:srgbClr val="6E747A">
                    <a:alpha val="43000"/>
                  </a:srgbClr>
                </a:outerShdw>
              </a:effectLst>
            </a:endParaRPr>
          </a:p>
          <a:p>
            <a:pPr marL="457200" indent="-457200">
              <a:buFont typeface="+mj-lt"/>
              <a:buAutoNum type="arabicPeriod"/>
            </a:pPr>
            <a:r>
              <a:rPr lang="en-US" cap="none" dirty="0">
                <a:ln w="0"/>
                <a:solidFill>
                  <a:schemeClr val="accent1"/>
                </a:solidFill>
                <a:effectLst>
                  <a:outerShdw blurRad="38100" dist="25400" dir="5400000" algn="ctr" rotWithShape="0">
                    <a:srgbClr val="6E747A">
                      <a:alpha val="43000"/>
                    </a:srgbClr>
                  </a:outerShdw>
                </a:effectLst>
                <a:hlinkClick r:id="rId7" action="ppaction://hlinksldjump">
                  <a:extLst>
                    <a:ext uri="{A12FA001-AC4F-418D-AE19-62706E023703}">
                      <ahyp:hlinkClr xmlns:ahyp="http://schemas.microsoft.com/office/drawing/2018/hyperlinkcolor" val="tx"/>
                    </a:ext>
                  </a:extLst>
                </a:hlinkClick>
              </a:rPr>
              <a:t>KPI List and Metrics</a:t>
            </a:r>
            <a:endParaRPr lang="en-US" cap="none" dirty="0">
              <a:ln w="0"/>
              <a:solidFill>
                <a:schemeClr val="accent1"/>
              </a:solidFill>
              <a:effectLst>
                <a:outerShdw blurRad="38100" dist="25400" dir="5400000" algn="ctr" rotWithShape="0">
                  <a:srgbClr val="6E747A">
                    <a:alpha val="43000"/>
                  </a:srgbClr>
                </a:outerShdw>
              </a:effectLst>
            </a:endParaRPr>
          </a:p>
          <a:p>
            <a:pPr marL="457200" indent="-457200">
              <a:buFont typeface="+mj-lt"/>
              <a:buAutoNum type="arabicPeriod"/>
            </a:pPr>
            <a:r>
              <a:rPr lang="en-US" cap="none" dirty="0">
                <a:ln w="0"/>
                <a:solidFill>
                  <a:schemeClr val="accent1"/>
                </a:solidFill>
                <a:effectLst>
                  <a:outerShdw blurRad="38100" dist="25400" dir="5400000" algn="ctr" rotWithShape="0">
                    <a:srgbClr val="6E747A">
                      <a:alpha val="43000"/>
                    </a:srgbClr>
                  </a:outerShdw>
                </a:effectLst>
                <a:hlinkClick r:id="rId8" action="ppaction://hlinksldjump">
                  <a:extLst>
                    <a:ext uri="{A12FA001-AC4F-418D-AE19-62706E023703}">
                      <ahyp:hlinkClr xmlns:ahyp="http://schemas.microsoft.com/office/drawing/2018/hyperlinkcolor" val="tx"/>
                    </a:ext>
                  </a:extLst>
                </a:hlinkClick>
              </a:rPr>
              <a:t>Project Members and Files</a:t>
            </a:r>
            <a:endParaRPr lang="en-US" cap="none" dirty="0">
              <a:ln w="0"/>
              <a:solidFill>
                <a:schemeClr val="accent1"/>
              </a:solidFill>
              <a:effectLst>
                <a:outerShdw blurRad="38100" dist="25400" dir="5400000" algn="ctr" rotWithShape="0">
                  <a:srgbClr val="6E747A">
                    <a:alpha val="43000"/>
                  </a:srgbClr>
                </a:outerShdw>
              </a:effectLst>
            </a:endParaRPr>
          </a:p>
          <a:p>
            <a:pPr marL="457200" indent="-457200">
              <a:buFont typeface="+mj-lt"/>
              <a:buAutoNum type="arabicPeriod"/>
            </a:pPr>
            <a:r>
              <a:rPr lang="en-US" cap="none" dirty="0">
                <a:ln w="0"/>
                <a:solidFill>
                  <a:schemeClr val="accent1"/>
                </a:solidFill>
                <a:effectLst>
                  <a:outerShdw blurRad="38100" dist="25400" dir="5400000" algn="ctr" rotWithShape="0">
                    <a:srgbClr val="6E747A">
                      <a:alpha val="43000"/>
                    </a:srgbClr>
                  </a:outerShdw>
                </a:effectLst>
                <a:hlinkClick r:id="rId9" action="ppaction://hlinksldjump">
                  <a:extLst>
                    <a:ext uri="{A12FA001-AC4F-418D-AE19-62706E023703}">
                      <ahyp:hlinkClr xmlns:ahyp="http://schemas.microsoft.com/office/drawing/2018/hyperlinkcolor" val="tx"/>
                    </a:ext>
                  </a:extLst>
                </a:hlinkClick>
              </a:rPr>
              <a:t>CONCLUSION</a:t>
            </a:r>
            <a:endParaRPr lang="en-US" cap="none" dirty="0">
              <a:ln w="0"/>
              <a:solidFill>
                <a:schemeClr val="accent1"/>
              </a:solidFill>
              <a:effectLst>
                <a:outerShdw blurRad="38100" dist="25400" dir="5400000" algn="ctr" rotWithShape="0">
                  <a:srgbClr val="6E747A">
                    <a:alpha val="43000"/>
                  </a:srgbClr>
                </a:outerShdw>
              </a:effectLst>
            </a:endParaRPr>
          </a:p>
          <a:p>
            <a:pPr marL="457200" indent="-457200">
              <a:buFont typeface="+mj-lt"/>
              <a:buAutoNum type="arabicPeriod"/>
            </a:pPr>
            <a:r>
              <a:rPr lang="en-US" cap="none" dirty="0">
                <a:ln w="0"/>
                <a:solidFill>
                  <a:schemeClr val="accent1"/>
                </a:solidFill>
                <a:effectLst>
                  <a:outerShdw blurRad="38100" dist="25400" dir="5400000" algn="ctr" rotWithShape="0">
                    <a:srgbClr val="6E747A">
                      <a:alpha val="43000"/>
                    </a:srgbClr>
                  </a:outerShdw>
                </a:effectLst>
                <a:hlinkClick r:id="rId10" action="ppaction://hlinksldjump">
                  <a:extLst>
                    <a:ext uri="{A12FA001-AC4F-418D-AE19-62706E023703}">
                      <ahyp:hlinkClr xmlns:ahyp="http://schemas.microsoft.com/office/drawing/2018/hyperlinkcolor" val="tx"/>
                    </a:ext>
                  </a:extLst>
                </a:hlinkClick>
              </a:rPr>
              <a:t>THANK YOU</a:t>
            </a:r>
            <a:endParaRPr lang="en-US" cap="none" dirty="0">
              <a:ln w="0"/>
              <a:solidFill>
                <a:schemeClr val="accent1"/>
              </a:solidFill>
              <a:effectLst>
                <a:outerShdw blurRad="38100" dist="25400" dir="5400000" algn="ctr" rotWithShape="0">
                  <a:srgbClr val="6E747A">
                    <a:alpha val="43000"/>
                  </a:srgbClr>
                </a:outerShdw>
              </a:effectLst>
            </a:endParaRPr>
          </a:p>
          <a:p>
            <a:pPr marL="0" indent="0">
              <a:buNone/>
            </a:pPr>
            <a:endParaRPr lang="en-US" dirty="0">
              <a:solidFill>
                <a:schemeClr val="tx1">
                  <a:lumMod val="95000"/>
                  <a:lumOff val="5000"/>
                </a:schemeClr>
              </a:solidFill>
            </a:endParaRPr>
          </a:p>
          <a:p>
            <a:pPr marL="0" indent="0">
              <a:buNone/>
            </a:pPr>
            <a:endParaRPr lang="en-US" dirty="0"/>
          </a:p>
        </p:txBody>
      </p:sp>
    </p:spTree>
    <p:extLst>
      <p:ext uri="{BB962C8B-B14F-4D97-AF65-F5344CB8AC3E}">
        <p14:creationId xmlns:p14="http://schemas.microsoft.com/office/powerpoint/2010/main" val="3734273201"/>
      </p:ext>
    </p:extLst>
  </p:cSld>
  <p:clrMapOvr>
    <a:masterClrMapping/>
  </p:clrMapOvr>
  <mc:AlternateContent xmlns:mc="http://schemas.openxmlformats.org/markup-compatibility/2006" xmlns:p14="http://schemas.microsoft.com/office/powerpoint/2010/main">
    <mc:Choice Requires="p14">
      <p:transition spd="slow" p14:dur="800" advClick="0" advTm="4000">
        <p:circle/>
      </p:transition>
    </mc:Choice>
    <mc:Fallback xmlns="">
      <p:transition spd="slow" advClick="0" advTm="4000">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A6719-54E1-336B-53D6-8A45C4862A52}"/>
              </a:ext>
            </a:extLst>
          </p:cNvPr>
          <p:cNvSpPr>
            <a:spLocks noGrp="1"/>
          </p:cNvSpPr>
          <p:nvPr>
            <p:ph type="title"/>
          </p:nvPr>
        </p:nvSpPr>
        <p:spPr/>
        <p:txBody>
          <a:bodyPr/>
          <a:lstStyle/>
          <a:p>
            <a:pPr algn="ctr"/>
            <a:r>
              <a:rPr lang="en-US" u="sng" dirty="0"/>
              <a:t>Introduction</a:t>
            </a:r>
          </a:p>
        </p:txBody>
      </p:sp>
      <p:sp>
        <p:nvSpPr>
          <p:cNvPr id="3" name="Content Placeholder 2">
            <a:extLst>
              <a:ext uri="{FF2B5EF4-FFF2-40B4-BE49-F238E27FC236}">
                <a16:creationId xmlns:a16="http://schemas.microsoft.com/office/drawing/2014/main" id="{8BFFA7CA-9312-1D49-3047-34A1A1BEAAD0}"/>
              </a:ext>
            </a:extLst>
          </p:cNvPr>
          <p:cNvSpPr>
            <a:spLocks noGrp="1"/>
          </p:cNvSpPr>
          <p:nvPr>
            <p:ph idx="1"/>
          </p:nvPr>
        </p:nvSpPr>
        <p:spPr/>
        <p:txBody>
          <a:bodyPr>
            <a:normAutofit fontScale="77500" lnSpcReduction="20000"/>
          </a:bodyPr>
          <a:lstStyle/>
          <a:p>
            <a:r>
              <a:rPr lang="en-US" cap="none" dirty="0">
                <a:latin typeface="Arial" panose="020B0604020202020204" pitchFamily="34" charset="0"/>
                <a:cs typeface="Arial" panose="020B0604020202020204" pitchFamily="34" charset="0"/>
              </a:rPr>
              <a:t>Insurance analytics is a project aimed at analyzing the performance of various branches and account executives of an insurance company. The goal of the project is to identify areas of improvement and help the company make data-driven decisions to increase revenue and customer satisfaction.</a:t>
            </a:r>
          </a:p>
          <a:p>
            <a:endParaRPr lang="en-US" cap="none" dirty="0">
              <a:latin typeface="Arial" panose="020B0604020202020204" pitchFamily="34" charset="0"/>
              <a:cs typeface="Arial" panose="020B0604020202020204" pitchFamily="34" charset="0"/>
            </a:endParaRPr>
          </a:p>
          <a:p>
            <a:r>
              <a:rPr lang="en-US" cap="none" dirty="0">
                <a:latin typeface="Arial" panose="020B0604020202020204" pitchFamily="34" charset="0"/>
                <a:cs typeface="Arial" panose="020B0604020202020204" pitchFamily="34" charset="0"/>
              </a:rPr>
              <a:t>The problem statement for this project is to identify which branches and account executives are performing well and which ones need improvement. By analyzing various </a:t>
            </a:r>
            <a:r>
              <a:rPr lang="en-US" cap="none" dirty="0" err="1">
                <a:latin typeface="Arial" panose="020B0604020202020204" pitchFamily="34" charset="0"/>
                <a:cs typeface="Arial" panose="020B0604020202020204" pitchFamily="34" charset="0"/>
              </a:rPr>
              <a:t>kpis</a:t>
            </a:r>
            <a:r>
              <a:rPr lang="en-US" cap="none" dirty="0">
                <a:latin typeface="Arial" panose="020B0604020202020204" pitchFamily="34" charset="0"/>
                <a:cs typeface="Arial" panose="020B0604020202020204" pitchFamily="34" charset="0"/>
              </a:rPr>
              <a:t> such as number of invoices, yearly meeting count, and stage funnel by revenue, we can provide valuable insights to the company.</a:t>
            </a:r>
          </a:p>
          <a:p>
            <a:endParaRPr lang="en-US" cap="none" dirty="0">
              <a:latin typeface="Arial" panose="020B0604020202020204" pitchFamily="34" charset="0"/>
              <a:cs typeface="Arial" panose="020B0604020202020204" pitchFamily="34" charset="0"/>
            </a:endParaRPr>
          </a:p>
          <a:p>
            <a:r>
              <a:rPr lang="en-US" cap="none" dirty="0">
                <a:latin typeface="Arial" panose="020B0604020202020204" pitchFamily="34" charset="0"/>
                <a:cs typeface="Arial" panose="020B0604020202020204" pitchFamily="34" charset="0"/>
              </a:rPr>
              <a:t>The objective of this analysis is to improve the performance of the insurance company by identifying the areas that require more focus and attention. By leveraging data, we can help the company optimize its operations, increase revenue, and improve customer satisfaction.</a:t>
            </a:r>
          </a:p>
        </p:txBody>
      </p:sp>
    </p:spTree>
    <p:extLst>
      <p:ext uri="{BB962C8B-B14F-4D97-AF65-F5344CB8AC3E}">
        <p14:creationId xmlns:p14="http://schemas.microsoft.com/office/powerpoint/2010/main" val="39184047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4000">
        <p15:prstTrans prst="peelOff"/>
      </p:transition>
    </mc:Choice>
    <mc:Fallback xmlns="">
      <p:transition spd="slow" advClick="0" advTm="4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DF2722-49A6-62E8-D178-160C8D4F2ED8}"/>
              </a:ext>
            </a:extLst>
          </p:cNvPr>
          <p:cNvSpPr/>
          <p:nvPr/>
        </p:nvSpPr>
        <p:spPr>
          <a:xfrm>
            <a:off x="4852736" y="425116"/>
            <a:ext cx="2719137" cy="56147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Branch Dashboard</a:t>
            </a:r>
          </a:p>
        </p:txBody>
      </p:sp>
      <p:sp>
        <p:nvSpPr>
          <p:cNvPr id="3" name="Rectangle 2">
            <a:extLst>
              <a:ext uri="{FF2B5EF4-FFF2-40B4-BE49-F238E27FC236}">
                <a16:creationId xmlns:a16="http://schemas.microsoft.com/office/drawing/2014/main" id="{A460A514-6A1D-3BA5-F6A7-C152AB6A49C2}"/>
              </a:ext>
            </a:extLst>
          </p:cNvPr>
          <p:cNvSpPr/>
          <p:nvPr/>
        </p:nvSpPr>
        <p:spPr>
          <a:xfrm>
            <a:off x="1684421" y="1491916"/>
            <a:ext cx="9224211" cy="121117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just"/>
            <a:r>
              <a:rPr lang="en-US" sz="1600" dirty="0">
                <a:latin typeface="Arial" panose="020B0604020202020204" pitchFamily="34" charset="0"/>
                <a:cs typeface="Arial" panose="020B0604020202020204" pitchFamily="34" charset="0"/>
              </a:rPr>
              <a:t>Our Branch Dashboard provides a comprehensive overview of the performance of each branch, including new and renewal business numbers, individual performance within the branch, and percentage of achievement for placed and invoice.</a:t>
            </a:r>
          </a:p>
        </p:txBody>
      </p:sp>
      <p:sp>
        <p:nvSpPr>
          <p:cNvPr id="4" name="Rectangle 3">
            <a:extLst>
              <a:ext uri="{FF2B5EF4-FFF2-40B4-BE49-F238E27FC236}">
                <a16:creationId xmlns:a16="http://schemas.microsoft.com/office/drawing/2014/main" id="{33AF30C5-C802-B252-EB02-A28799EA57EF}"/>
              </a:ext>
            </a:extLst>
          </p:cNvPr>
          <p:cNvSpPr/>
          <p:nvPr/>
        </p:nvSpPr>
        <p:spPr>
          <a:xfrm>
            <a:off x="1684420" y="3023937"/>
            <a:ext cx="9224211" cy="25988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u="sng" dirty="0"/>
              <a:t>Key Features:</a:t>
            </a:r>
          </a:p>
          <a:p>
            <a:pPr algn="ctr"/>
            <a:endParaRPr lang="en-US" sz="16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New and renewal business numbers by branch</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Individual performance within each branch, including new, cross-sell, and renewal targets and achievements</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Percentage of achievement for placed and invoiced business</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Number of meetings for the current year</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Open opportunity report and closed won opportunities</a:t>
            </a:r>
          </a:p>
          <a:p>
            <a:pPr marL="285750" indent="-285750" algn="just">
              <a:buFont typeface="Arial" panose="020B0604020202020204" pitchFamily="34" charset="0"/>
              <a:buChar char="•"/>
            </a:pPr>
            <a:r>
              <a:rPr lang="en-US" sz="1600" dirty="0">
                <a:latin typeface="Arial" panose="020B0604020202020204" pitchFamily="34" charset="0"/>
                <a:cs typeface="Arial" panose="020B0604020202020204" pitchFamily="34" charset="0"/>
              </a:rPr>
              <a:t>Conversion ratio (Closed Won/Total Opportunity)</a:t>
            </a:r>
          </a:p>
        </p:txBody>
      </p:sp>
    </p:spTree>
    <p:extLst>
      <p:ext uri="{BB962C8B-B14F-4D97-AF65-F5344CB8AC3E}">
        <p14:creationId xmlns:p14="http://schemas.microsoft.com/office/powerpoint/2010/main" val="552193875"/>
      </p:ext>
    </p:extLst>
  </p:cSld>
  <p:clrMapOvr>
    <a:masterClrMapping/>
  </p:clrMapOvr>
  <p:transition spd="slow" advClick="0" advTm="4000">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335B9-51F8-2E92-1FB9-4446150DD8E1}"/>
              </a:ext>
            </a:extLst>
          </p:cNvPr>
          <p:cNvSpPr>
            <a:spLocks noGrp="1"/>
          </p:cNvSpPr>
          <p:nvPr>
            <p:ph type="title"/>
          </p:nvPr>
        </p:nvSpPr>
        <p:spPr>
          <a:xfrm>
            <a:off x="1134978" y="105184"/>
            <a:ext cx="9922042" cy="576606"/>
          </a:xfrm>
        </p:spPr>
        <p:txBody>
          <a:bodyPr>
            <a:normAutofit fontScale="90000"/>
          </a:bodyPr>
          <a:lstStyle/>
          <a:p>
            <a:pPr algn="ctr"/>
            <a:r>
              <a:rPr lang="en-US" b="1" u="sng" cap="none"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EXCEL DASHBOARD</a:t>
            </a:r>
          </a:p>
        </p:txBody>
      </p:sp>
      <p:pic>
        <p:nvPicPr>
          <p:cNvPr id="6" name="Content Placeholder 5">
            <a:extLst>
              <a:ext uri="{FF2B5EF4-FFF2-40B4-BE49-F238E27FC236}">
                <a16:creationId xmlns:a16="http://schemas.microsoft.com/office/drawing/2014/main" id="{8BE2821E-DDC4-2A61-048A-B118D8B375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421" y="802106"/>
            <a:ext cx="11879179" cy="5950710"/>
          </a:xfrm>
        </p:spPr>
      </p:pic>
    </p:spTree>
    <p:extLst>
      <p:ext uri="{BB962C8B-B14F-4D97-AF65-F5344CB8AC3E}">
        <p14:creationId xmlns:p14="http://schemas.microsoft.com/office/powerpoint/2010/main" val="3314332247"/>
      </p:ext>
    </p:extLst>
  </p:cSld>
  <p:clrMapOvr>
    <a:masterClrMapping/>
  </p:clrMapOvr>
  <mc:AlternateContent xmlns:mc="http://schemas.openxmlformats.org/markup-compatibility/2006" xmlns:p14="http://schemas.microsoft.com/office/powerpoint/2010/main">
    <mc:Choice Requires="p14">
      <p:transition spd="slow" p14:dur="1300" advClick="0" advTm="4000">
        <p14:pan dir="u"/>
      </p:transition>
    </mc:Choice>
    <mc:Fallback xmlns="">
      <p:transition spd="slow" advClick="0" advTm="4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394AB-333C-B487-6DAD-D691D33D3830}"/>
              </a:ext>
            </a:extLst>
          </p:cNvPr>
          <p:cNvSpPr>
            <a:spLocks noGrp="1"/>
          </p:cNvSpPr>
          <p:nvPr>
            <p:ph type="title"/>
          </p:nvPr>
        </p:nvSpPr>
        <p:spPr>
          <a:xfrm>
            <a:off x="1331492" y="97162"/>
            <a:ext cx="9825791" cy="616711"/>
          </a:xfrm>
        </p:spPr>
        <p:txBody>
          <a:bodyPr>
            <a:normAutofit/>
          </a:bodyPr>
          <a:lstStyle/>
          <a:p>
            <a:pPr algn="ctr"/>
            <a:r>
              <a:rPr lang="en-US" b="1" u="sng" cap="none" spc="50" dirty="0">
                <a:ln w="0"/>
                <a:solidFill>
                  <a:schemeClr val="bg2"/>
                </a:solidFill>
                <a:effectLst>
                  <a:innerShdw blurRad="63500" dist="50800" dir="13500000">
                    <a:srgbClr val="000000">
                      <a:alpha val="50000"/>
                    </a:srgbClr>
                  </a:innerShdw>
                </a:effectLst>
              </a:rPr>
              <a:t>TABLEAU DASHBOARD</a:t>
            </a:r>
          </a:p>
        </p:txBody>
      </p:sp>
      <p:pic>
        <p:nvPicPr>
          <p:cNvPr id="7" name="Content Placeholder 6">
            <a:extLst>
              <a:ext uri="{FF2B5EF4-FFF2-40B4-BE49-F238E27FC236}">
                <a16:creationId xmlns:a16="http://schemas.microsoft.com/office/drawing/2014/main" id="{DD1945A6-88CE-BCA3-C78C-22CCCE1CBD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421" y="794084"/>
            <a:ext cx="11951368" cy="5966753"/>
          </a:xfrm>
        </p:spPr>
      </p:pic>
    </p:spTree>
    <p:extLst>
      <p:ext uri="{BB962C8B-B14F-4D97-AF65-F5344CB8AC3E}">
        <p14:creationId xmlns:p14="http://schemas.microsoft.com/office/powerpoint/2010/main" val="3932968543"/>
      </p:ext>
    </p:extLst>
  </p:cSld>
  <p:clrMapOvr>
    <a:masterClrMapping/>
  </p:clrMapOvr>
  <mc:AlternateContent xmlns:mc="http://schemas.openxmlformats.org/markup-compatibility/2006" xmlns:p14="http://schemas.microsoft.com/office/powerpoint/2010/main">
    <mc:Choice Requires="p14">
      <p:transition spd="slow" p14:dur="1600" advClick="0" advTm="4000">
        <p14:conveyor dir="l"/>
      </p:transition>
    </mc:Choice>
    <mc:Fallback xmlns="">
      <p:transition spd="slow" advClick="0" advTm="4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81D20-B53A-31DB-C90C-FFCB4414CB60}"/>
              </a:ext>
            </a:extLst>
          </p:cNvPr>
          <p:cNvSpPr>
            <a:spLocks noGrp="1"/>
          </p:cNvSpPr>
          <p:nvPr>
            <p:ph type="title"/>
          </p:nvPr>
        </p:nvSpPr>
        <p:spPr>
          <a:xfrm>
            <a:off x="974558" y="0"/>
            <a:ext cx="10082463" cy="545432"/>
          </a:xfrm>
        </p:spPr>
        <p:txBody>
          <a:bodyPr vert="horz" lIns="91440" tIns="45720" rIns="91440" bIns="45720" rtlCol="0" anchor="ctr">
            <a:normAutofit fontScale="90000"/>
          </a:bodyPr>
          <a:lstStyle/>
          <a:p>
            <a:pPr algn="ctr"/>
            <a:r>
              <a:rPr lang="en-US" b="1" u="sng" cap="none"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j-lt"/>
                <a:ea typeface="+mj-ea"/>
                <a:cs typeface="+mj-cs"/>
              </a:rPr>
              <a:t>POWER BI DASHBOARD</a:t>
            </a:r>
          </a:p>
        </p:txBody>
      </p:sp>
      <p:pic>
        <p:nvPicPr>
          <p:cNvPr id="11" name="Content Placeholder 10">
            <a:extLst>
              <a:ext uri="{FF2B5EF4-FFF2-40B4-BE49-F238E27FC236}">
                <a16:creationId xmlns:a16="http://schemas.microsoft.com/office/drawing/2014/main" id="{B77B990F-F9C6-5E88-B5F9-1CFE1E8E44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253" y="545432"/>
            <a:ext cx="11983451" cy="6240379"/>
          </a:xfrm>
        </p:spPr>
      </p:pic>
    </p:spTree>
    <p:extLst>
      <p:ext uri="{BB962C8B-B14F-4D97-AF65-F5344CB8AC3E}">
        <p14:creationId xmlns:p14="http://schemas.microsoft.com/office/powerpoint/2010/main" val="3828503717"/>
      </p:ext>
    </p:extLst>
  </p:cSld>
  <p:clrMapOvr>
    <a:masterClrMapping/>
  </p:clrMapOvr>
  <mc:AlternateContent xmlns:mc="http://schemas.openxmlformats.org/markup-compatibility/2006" xmlns:p14="http://schemas.microsoft.com/office/powerpoint/2010/main">
    <mc:Choice Requires="p14">
      <p:transition spd="slow" p14:dur="1250" advClick="0" advTm="4000">
        <p14:switch dir="r"/>
      </p:transition>
    </mc:Choice>
    <mc:Fallback xmlns="">
      <p:transition spd="slow" advClick="0" advTm="4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046DD-B805-0002-DC09-AB4258CC8EB0}"/>
              </a:ext>
            </a:extLst>
          </p:cNvPr>
          <p:cNvSpPr>
            <a:spLocks noGrp="1"/>
          </p:cNvSpPr>
          <p:nvPr>
            <p:ph type="title"/>
          </p:nvPr>
        </p:nvSpPr>
        <p:spPr>
          <a:xfrm>
            <a:off x="913775" y="618518"/>
            <a:ext cx="10364451" cy="977672"/>
          </a:xfrm>
        </p:spPr>
        <p:style>
          <a:lnRef idx="2">
            <a:schemeClr val="accent1"/>
          </a:lnRef>
          <a:fillRef idx="1">
            <a:schemeClr val="lt1"/>
          </a:fillRef>
          <a:effectRef idx="0">
            <a:schemeClr val="accent1"/>
          </a:effectRef>
          <a:fontRef idx="minor">
            <a:schemeClr val="dk1"/>
          </a:fontRef>
        </p:style>
        <p:txBody>
          <a:bodyPr/>
          <a:lstStyle/>
          <a:p>
            <a:r>
              <a:rPr lang="en-US" u="sng"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KPI List and Metrics</a:t>
            </a:r>
          </a:p>
        </p:txBody>
      </p:sp>
      <p:sp>
        <p:nvSpPr>
          <p:cNvPr id="3" name="Content Placeholder 2">
            <a:extLst>
              <a:ext uri="{FF2B5EF4-FFF2-40B4-BE49-F238E27FC236}">
                <a16:creationId xmlns:a16="http://schemas.microsoft.com/office/drawing/2014/main" id="{80B976CA-2B0D-BC24-203B-67B29AF8EBC3}"/>
              </a:ext>
            </a:extLst>
          </p:cNvPr>
          <p:cNvSpPr>
            <a:spLocks noGrp="1"/>
          </p:cNvSpPr>
          <p:nvPr>
            <p:ph sz="quarter" idx="13"/>
          </p:nvPr>
        </p:nvSpPr>
        <p:spPr>
          <a:xfrm>
            <a:off x="913774" y="1900990"/>
            <a:ext cx="10363826" cy="3890210"/>
          </a:xfrm>
        </p:spPr>
        <p:txBody>
          <a:bodyPr/>
          <a:lstStyle/>
          <a:p>
            <a:pPr marL="0" algn="just" defTabSz="457200"/>
            <a:r>
              <a:rPr lang="en-US" sz="1800" cap="none" dirty="0">
                <a:latin typeface="Arial" panose="020B0604020202020204" pitchFamily="34" charset="0"/>
                <a:cs typeface="Arial" panose="020B0604020202020204" pitchFamily="34" charset="0"/>
              </a:rPr>
              <a:t>Number of invoices by account executive</a:t>
            </a:r>
          </a:p>
          <a:p>
            <a:pPr marL="0" algn="just" defTabSz="457200"/>
            <a:r>
              <a:rPr lang="en-US" sz="1800" cap="none" dirty="0">
                <a:latin typeface="Arial" panose="020B0604020202020204" pitchFamily="34" charset="0"/>
                <a:cs typeface="Arial" panose="020B0604020202020204" pitchFamily="34" charset="0"/>
              </a:rPr>
              <a:t>Yearly meeting count</a:t>
            </a:r>
          </a:p>
          <a:p>
            <a:pPr marL="0" algn="just" defTabSz="457200"/>
            <a:r>
              <a:rPr lang="en-US" sz="1800" cap="none" dirty="0">
                <a:latin typeface="Arial" panose="020B0604020202020204" pitchFamily="34" charset="0"/>
                <a:cs typeface="Arial" panose="020B0604020202020204" pitchFamily="34" charset="0"/>
              </a:rPr>
              <a:t>Cross-sell, new, and renewal targets</a:t>
            </a:r>
          </a:p>
          <a:p>
            <a:pPr marL="0" algn="just" defTabSz="457200"/>
            <a:r>
              <a:rPr lang="en-US" sz="1800" cap="none" dirty="0">
                <a:latin typeface="Arial" panose="020B0604020202020204" pitchFamily="34" charset="0"/>
                <a:cs typeface="Arial" panose="020B0604020202020204" pitchFamily="34" charset="0"/>
              </a:rPr>
              <a:t>Stage funnel by revenue</a:t>
            </a:r>
          </a:p>
          <a:p>
            <a:pPr marL="0" algn="just" defTabSz="457200"/>
            <a:r>
              <a:rPr lang="en-US" sz="1800" cap="none" dirty="0">
                <a:latin typeface="Arial" panose="020B0604020202020204" pitchFamily="34" charset="0"/>
                <a:cs typeface="Arial" panose="020B0604020202020204" pitchFamily="34" charset="0"/>
              </a:rPr>
              <a:t>Number of meetings by account executive</a:t>
            </a:r>
          </a:p>
          <a:p>
            <a:pPr marL="0" algn="just" defTabSz="457200"/>
            <a:r>
              <a:rPr lang="en-US" sz="1800" cap="none" dirty="0">
                <a:latin typeface="Arial" panose="020B0604020202020204" pitchFamily="34" charset="0"/>
                <a:cs typeface="Arial" panose="020B0604020202020204" pitchFamily="34" charset="0"/>
              </a:rPr>
              <a:t>Top open opportunity</a:t>
            </a:r>
          </a:p>
        </p:txBody>
      </p:sp>
    </p:spTree>
    <p:extLst>
      <p:ext uri="{BB962C8B-B14F-4D97-AF65-F5344CB8AC3E}">
        <p14:creationId xmlns:p14="http://schemas.microsoft.com/office/powerpoint/2010/main" val="1156913715"/>
      </p:ext>
    </p:extLst>
  </p:cSld>
  <p:clrMapOvr>
    <a:masterClrMapping/>
  </p:clrMapOvr>
  <p:transition spd="slow" advClick="0" advTm="4000">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C7C65-7F10-99A5-D8E0-CBEFBA552FDD}"/>
              </a:ext>
            </a:extLst>
          </p:cNvPr>
          <p:cNvSpPr>
            <a:spLocks noGrp="1"/>
          </p:cNvSpPr>
          <p:nvPr>
            <p:ph type="title"/>
          </p:nvPr>
        </p:nvSpPr>
        <p:spPr>
          <a:xfrm>
            <a:off x="986589" y="121212"/>
            <a:ext cx="10075068" cy="584641"/>
          </a:xfrm>
        </p:spPr>
        <p:txBody>
          <a:bodyPr>
            <a:normAutofit/>
          </a:bodyPr>
          <a:lstStyle/>
          <a:p>
            <a:r>
              <a:rPr lang="en-US" sz="2400" u="sng" cap="none" dirty="0">
                <a:ln w="0"/>
                <a:solidFill>
                  <a:schemeClr val="accent1"/>
                </a:solidFill>
                <a:effectLst>
                  <a:outerShdw blurRad="38100" dist="25400" dir="5400000" algn="ctr" rotWithShape="0">
                    <a:srgbClr val="6E747A">
                      <a:alpha val="43000"/>
                    </a:srgbClr>
                  </a:outerShdw>
                </a:effectLst>
              </a:rPr>
              <a:t>Project Members and Files</a:t>
            </a:r>
          </a:p>
        </p:txBody>
      </p:sp>
      <p:graphicFrame>
        <p:nvGraphicFramePr>
          <p:cNvPr id="4" name="Table 4">
            <a:extLst>
              <a:ext uri="{FF2B5EF4-FFF2-40B4-BE49-F238E27FC236}">
                <a16:creationId xmlns:a16="http://schemas.microsoft.com/office/drawing/2014/main" id="{9E3647A8-56C8-DC9A-F901-B5AAD46298E3}"/>
              </a:ext>
            </a:extLst>
          </p:cNvPr>
          <p:cNvGraphicFramePr>
            <a:graphicFrameLocks noGrp="1"/>
          </p:cNvGraphicFramePr>
          <p:nvPr>
            <p:ph sz="quarter" idx="13"/>
            <p:extLst>
              <p:ext uri="{D42A27DB-BD31-4B8C-83A1-F6EECF244321}">
                <p14:modId xmlns:p14="http://schemas.microsoft.com/office/powerpoint/2010/main" val="599489863"/>
              </p:ext>
            </p:extLst>
          </p:nvPr>
        </p:nvGraphicFramePr>
        <p:xfrm>
          <a:off x="802105" y="614331"/>
          <a:ext cx="10075068" cy="2926080"/>
        </p:xfrm>
        <a:graphic>
          <a:graphicData uri="http://schemas.openxmlformats.org/drawingml/2006/table">
            <a:tbl>
              <a:tblPr firstRow="1" bandRow="1">
                <a:tableStyleId>{5C22544A-7EE6-4342-B048-85BDC9FD1C3A}</a:tableStyleId>
              </a:tblPr>
              <a:tblGrid>
                <a:gridCol w="5037534">
                  <a:extLst>
                    <a:ext uri="{9D8B030D-6E8A-4147-A177-3AD203B41FA5}">
                      <a16:colId xmlns:a16="http://schemas.microsoft.com/office/drawing/2014/main" val="889949101"/>
                    </a:ext>
                  </a:extLst>
                </a:gridCol>
                <a:gridCol w="5037534">
                  <a:extLst>
                    <a:ext uri="{9D8B030D-6E8A-4147-A177-3AD203B41FA5}">
                      <a16:colId xmlns:a16="http://schemas.microsoft.com/office/drawing/2014/main" val="3109260058"/>
                    </a:ext>
                  </a:extLst>
                </a:gridCol>
              </a:tblGrid>
              <a:tr h="331370">
                <a:tc>
                  <a:txBody>
                    <a:bodyPr/>
                    <a:lstStyle/>
                    <a:p>
                      <a:pPr fontAlgn="b"/>
                      <a:r>
                        <a:rPr lang="en-US" b="1" dirty="0">
                          <a:effectLst/>
                        </a:rPr>
                        <a:t>Project Members</a:t>
                      </a:r>
                    </a:p>
                  </a:txBody>
                  <a:tcPr anchor="b"/>
                </a:tc>
                <a:tc>
                  <a:txBody>
                    <a:bodyPr/>
                    <a:lstStyle/>
                    <a:p>
                      <a:pPr fontAlgn="b"/>
                      <a:r>
                        <a:rPr lang="en-US" b="1" dirty="0">
                          <a:effectLst/>
                        </a:rPr>
                        <a:t>Contact Information</a:t>
                      </a:r>
                    </a:p>
                  </a:txBody>
                  <a:tcPr anchor="b"/>
                </a:tc>
                <a:extLst>
                  <a:ext uri="{0D108BD9-81ED-4DB2-BD59-A6C34878D82A}">
                    <a16:rowId xmlns:a16="http://schemas.microsoft.com/office/drawing/2014/main" val="3216594135"/>
                  </a:ext>
                </a:extLst>
              </a:tr>
              <a:tr h="331370">
                <a:tc>
                  <a:txBody>
                    <a:bodyPr/>
                    <a:lstStyle/>
                    <a:p>
                      <a:pPr fontAlgn="base"/>
                      <a:r>
                        <a:rPr lang="en-US">
                          <a:effectLst/>
                        </a:rPr>
                        <a:t>Swapnil Vijay Kamble</a:t>
                      </a:r>
                    </a:p>
                  </a:txBody>
                  <a:tcPr anchor="ctr"/>
                </a:tc>
                <a:tc>
                  <a:txBody>
                    <a:bodyPr/>
                    <a:lstStyle/>
                    <a:p>
                      <a:pPr fontAlgn="base"/>
                      <a:r>
                        <a:rPr lang="en-US" b="0" u="sng" dirty="0">
                          <a:solidFill>
                            <a:schemeClr val="tx1"/>
                          </a:solidFill>
                          <a:effectLst/>
                          <a:hlinkClick r:id="rId2">
                            <a:extLst>
                              <a:ext uri="{A12FA001-AC4F-418D-AE19-62706E023703}">
                                <ahyp:hlinkClr xmlns:ahyp="http://schemas.microsoft.com/office/drawing/2018/hyperlinkcolor" val="tx"/>
                              </a:ext>
                            </a:extLst>
                          </a:hlinkClick>
                        </a:rPr>
                        <a:t>swapnil.kamble1987@gmail.com</a:t>
                      </a:r>
                      <a:r>
                        <a:rPr lang="en-US" b="0" dirty="0">
                          <a:solidFill>
                            <a:schemeClr val="tx1"/>
                          </a:solidFill>
                          <a:effectLst/>
                        </a:rPr>
                        <a:t>,    8169433098</a:t>
                      </a:r>
                    </a:p>
                  </a:txBody>
                  <a:tcPr anchor="ctr"/>
                </a:tc>
                <a:extLst>
                  <a:ext uri="{0D108BD9-81ED-4DB2-BD59-A6C34878D82A}">
                    <a16:rowId xmlns:a16="http://schemas.microsoft.com/office/drawing/2014/main" val="3232517553"/>
                  </a:ext>
                </a:extLst>
              </a:tr>
              <a:tr h="331370">
                <a:tc>
                  <a:txBody>
                    <a:bodyPr/>
                    <a:lstStyle/>
                    <a:p>
                      <a:pPr fontAlgn="base"/>
                      <a:r>
                        <a:rPr lang="en-US">
                          <a:effectLst/>
                        </a:rPr>
                        <a:t>Chandan Gope</a:t>
                      </a:r>
                    </a:p>
                  </a:txBody>
                  <a:tcPr anchor="ctr"/>
                </a:tc>
                <a:tc>
                  <a:txBody>
                    <a:bodyPr/>
                    <a:lstStyle/>
                    <a:p>
                      <a:pPr fontAlgn="base"/>
                      <a:r>
                        <a:rPr lang="en-US" b="0" u="sng" dirty="0">
                          <a:solidFill>
                            <a:schemeClr val="tx1"/>
                          </a:solidFill>
                          <a:effectLst/>
                          <a:hlinkClick r:id="rId3">
                            <a:extLst>
                              <a:ext uri="{A12FA001-AC4F-418D-AE19-62706E023703}">
                                <ahyp:hlinkClr xmlns:ahyp="http://schemas.microsoft.com/office/drawing/2018/hyperlinkcolor" val="tx"/>
                              </a:ext>
                            </a:extLst>
                          </a:hlinkClick>
                        </a:rPr>
                        <a:t>chandangope032@gmail.com</a:t>
                      </a:r>
                      <a:r>
                        <a:rPr lang="en-US" b="0" dirty="0">
                          <a:solidFill>
                            <a:schemeClr val="tx1"/>
                          </a:solidFill>
                          <a:effectLst/>
                        </a:rPr>
                        <a:t>,        7903182523</a:t>
                      </a:r>
                    </a:p>
                  </a:txBody>
                  <a:tcPr anchor="ctr"/>
                </a:tc>
                <a:extLst>
                  <a:ext uri="{0D108BD9-81ED-4DB2-BD59-A6C34878D82A}">
                    <a16:rowId xmlns:a16="http://schemas.microsoft.com/office/drawing/2014/main" val="2533723622"/>
                  </a:ext>
                </a:extLst>
              </a:tr>
              <a:tr h="331370">
                <a:tc>
                  <a:txBody>
                    <a:bodyPr/>
                    <a:lstStyle/>
                    <a:p>
                      <a:pPr fontAlgn="base"/>
                      <a:r>
                        <a:rPr lang="en-US">
                          <a:effectLst/>
                        </a:rPr>
                        <a:t>Mrs. Gayatri Sharad Gadhave</a:t>
                      </a:r>
                    </a:p>
                  </a:txBody>
                  <a:tcPr anchor="ctr"/>
                </a:tc>
                <a:tc>
                  <a:txBody>
                    <a:bodyPr/>
                    <a:lstStyle/>
                    <a:p>
                      <a:pPr fontAlgn="base"/>
                      <a:r>
                        <a:rPr lang="en-US" b="0" u="sng" dirty="0">
                          <a:solidFill>
                            <a:schemeClr val="tx1"/>
                          </a:solidFill>
                          <a:effectLst/>
                          <a:hlinkClick r:id="rId4">
                            <a:extLst>
                              <a:ext uri="{A12FA001-AC4F-418D-AE19-62706E023703}">
                                <ahyp:hlinkClr xmlns:ahyp="http://schemas.microsoft.com/office/drawing/2018/hyperlinkcolor" val="tx"/>
                              </a:ext>
                            </a:extLst>
                          </a:hlinkClick>
                        </a:rPr>
                        <a:t>gayatridange2@gmail.com</a:t>
                      </a:r>
                      <a:r>
                        <a:rPr lang="en-US" b="0" dirty="0">
                          <a:solidFill>
                            <a:schemeClr val="tx1"/>
                          </a:solidFill>
                          <a:effectLst/>
                        </a:rPr>
                        <a:t>,            9503612516</a:t>
                      </a:r>
                    </a:p>
                  </a:txBody>
                  <a:tcPr anchor="ctr"/>
                </a:tc>
                <a:extLst>
                  <a:ext uri="{0D108BD9-81ED-4DB2-BD59-A6C34878D82A}">
                    <a16:rowId xmlns:a16="http://schemas.microsoft.com/office/drawing/2014/main" val="3271667879"/>
                  </a:ext>
                </a:extLst>
              </a:tr>
              <a:tr h="331370">
                <a:tc>
                  <a:txBody>
                    <a:bodyPr/>
                    <a:lstStyle/>
                    <a:p>
                      <a:pPr fontAlgn="base"/>
                      <a:r>
                        <a:rPr lang="en-US" dirty="0">
                          <a:effectLst/>
                        </a:rPr>
                        <a:t>Mrs. Shruti Min</a:t>
                      </a:r>
                    </a:p>
                  </a:txBody>
                  <a:tcPr anchor="ctr"/>
                </a:tc>
                <a:tc>
                  <a:txBody>
                    <a:bodyPr/>
                    <a:lstStyle/>
                    <a:p>
                      <a:pPr fontAlgn="base"/>
                      <a:r>
                        <a:rPr lang="en-US" b="0" u="sng" dirty="0">
                          <a:solidFill>
                            <a:schemeClr val="tx1"/>
                          </a:solidFill>
                          <a:effectLst/>
                          <a:hlinkClick r:id="rId5">
                            <a:extLst>
                              <a:ext uri="{A12FA001-AC4F-418D-AE19-62706E023703}">
                                <ahyp:hlinkClr xmlns:ahyp="http://schemas.microsoft.com/office/drawing/2018/hyperlinkcolor" val="tx"/>
                              </a:ext>
                            </a:extLst>
                          </a:hlinkClick>
                        </a:rPr>
                        <a:t>shrutimmin3@gmail.com</a:t>
                      </a:r>
                      <a:r>
                        <a:rPr lang="en-US" b="0" dirty="0">
                          <a:solidFill>
                            <a:schemeClr val="tx1"/>
                          </a:solidFill>
                          <a:effectLst/>
                        </a:rPr>
                        <a:t>,                 8320454378</a:t>
                      </a:r>
                    </a:p>
                  </a:txBody>
                  <a:tcPr anchor="ctr"/>
                </a:tc>
                <a:extLst>
                  <a:ext uri="{0D108BD9-81ED-4DB2-BD59-A6C34878D82A}">
                    <a16:rowId xmlns:a16="http://schemas.microsoft.com/office/drawing/2014/main" val="3325257484"/>
                  </a:ext>
                </a:extLst>
              </a:tr>
              <a:tr h="331370">
                <a:tc>
                  <a:txBody>
                    <a:bodyPr/>
                    <a:lstStyle/>
                    <a:p>
                      <a:pPr fontAlgn="base"/>
                      <a:r>
                        <a:rPr lang="en-US">
                          <a:effectLst/>
                        </a:rPr>
                        <a:t>Mr. Dinesh Damodhar Hande</a:t>
                      </a:r>
                    </a:p>
                  </a:txBody>
                  <a:tcPr anchor="ctr"/>
                </a:tc>
                <a:tc>
                  <a:txBody>
                    <a:bodyPr/>
                    <a:lstStyle/>
                    <a:p>
                      <a:pPr fontAlgn="base"/>
                      <a:r>
                        <a:rPr lang="en-US" b="0" u="sng" dirty="0">
                          <a:solidFill>
                            <a:schemeClr val="tx1"/>
                          </a:solidFill>
                          <a:effectLst/>
                          <a:hlinkClick r:id="rId6">
                            <a:extLst>
                              <a:ext uri="{A12FA001-AC4F-418D-AE19-62706E023703}">
                                <ahyp:hlinkClr xmlns:ahyp="http://schemas.microsoft.com/office/drawing/2018/hyperlinkcolor" val="tx"/>
                              </a:ext>
                            </a:extLst>
                          </a:hlinkClick>
                        </a:rPr>
                        <a:t>handedinesh84@gmail.com</a:t>
                      </a:r>
                      <a:r>
                        <a:rPr lang="en-US" b="0" dirty="0">
                          <a:solidFill>
                            <a:schemeClr val="tx1"/>
                          </a:solidFill>
                          <a:effectLst/>
                        </a:rPr>
                        <a:t>,            9665542683</a:t>
                      </a:r>
                    </a:p>
                  </a:txBody>
                  <a:tcPr anchor="ctr"/>
                </a:tc>
                <a:extLst>
                  <a:ext uri="{0D108BD9-81ED-4DB2-BD59-A6C34878D82A}">
                    <a16:rowId xmlns:a16="http://schemas.microsoft.com/office/drawing/2014/main" val="2006227904"/>
                  </a:ext>
                </a:extLst>
              </a:tr>
              <a:tr h="331370">
                <a:tc>
                  <a:txBody>
                    <a:bodyPr/>
                    <a:lstStyle/>
                    <a:p>
                      <a:pPr fontAlgn="base"/>
                      <a:r>
                        <a:rPr lang="en-US" dirty="0">
                          <a:effectLst/>
                        </a:rPr>
                        <a:t>Miss Theja R M</a:t>
                      </a:r>
                    </a:p>
                  </a:txBody>
                  <a:tcPr anchor="ctr"/>
                </a:tc>
                <a:tc>
                  <a:txBody>
                    <a:bodyPr/>
                    <a:lstStyle/>
                    <a:p>
                      <a:pPr fontAlgn="base"/>
                      <a:r>
                        <a:rPr lang="en-US" b="0" u="sng" dirty="0">
                          <a:solidFill>
                            <a:schemeClr val="tx1"/>
                          </a:solidFill>
                          <a:effectLst/>
                          <a:hlinkClick r:id="rId7">
                            <a:extLst>
                              <a:ext uri="{A12FA001-AC4F-418D-AE19-62706E023703}">
                                <ahyp:hlinkClr xmlns:ahyp="http://schemas.microsoft.com/office/drawing/2018/hyperlinkcolor" val="tx"/>
                              </a:ext>
                            </a:extLst>
                          </a:hlinkClick>
                        </a:rPr>
                        <a:t>tejarm12@gmail.com</a:t>
                      </a:r>
                      <a:r>
                        <a:rPr lang="en-US" b="0" dirty="0">
                          <a:solidFill>
                            <a:schemeClr val="tx1"/>
                          </a:solidFill>
                          <a:effectLst/>
                        </a:rPr>
                        <a:t>,                     9108004083</a:t>
                      </a:r>
                    </a:p>
                  </a:txBody>
                  <a:tcPr anchor="ctr"/>
                </a:tc>
                <a:extLst>
                  <a:ext uri="{0D108BD9-81ED-4DB2-BD59-A6C34878D82A}">
                    <a16:rowId xmlns:a16="http://schemas.microsoft.com/office/drawing/2014/main" val="483842548"/>
                  </a:ext>
                </a:extLst>
              </a:tr>
              <a:tr h="331370">
                <a:tc>
                  <a:txBody>
                    <a:bodyPr/>
                    <a:lstStyle/>
                    <a:p>
                      <a:pPr fontAlgn="base"/>
                      <a:r>
                        <a:rPr lang="en-US">
                          <a:effectLst/>
                        </a:rPr>
                        <a:t>Magesh k</a:t>
                      </a:r>
                    </a:p>
                  </a:txBody>
                  <a:tcPr anchor="ctr"/>
                </a:tc>
                <a:tc>
                  <a:txBody>
                    <a:bodyPr/>
                    <a:lstStyle/>
                    <a:p>
                      <a:pPr fontAlgn="base"/>
                      <a:r>
                        <a:rPr lang="en-US" b="0" u="sng" dirty="0">
                          <a:solidFill>
                            <a:schemeClr val="tx1"/>
                          </a:solidFill>
                          <a:effectLst/>
                          <a:hlinkClick r:id="rId8">
                            <a:extLst>
                              <a:ext uri="{A12FA001-AC4F-418D-AE19-62706E023703}">
                                <ahyp:hlinkClr xmlns:ahyp="http://schemas.microsoft.com/office/drawing/2018/hyperlinkcolor" val="tx"/>
                              </a:ext>
                            </a:extLst>
                          </a:hlinkClick>
                        </a:rPr>
                        <a:t>mageshkesavan72@gmail.com</a:t>
                      </a:r>
                      <a:r>
                        <a:rPr lang="en-US" b="0" dirty="0">
                          <a:solidFill>
                            <a:schemeClr val="tx1"/>
                          </a:solidFill>
                          <a:effectLst/>
                        </a:rPr>
                        <a:t>,        7418786343</a:t>
                      </a:r>
                    </a:p>
                  </a:txBody>
                  <a:tcPr anchor="ctr"/>
                </a:tc>
                <a:extLst>
                  <a:ext uri="{0D108BD9-81ED-4DB2-BD59-A6C34878D82A}">
                    <a16:rowId xmlns:a16="http://schemas.microsoft.com/office/drawing/2014/main" val="3274100958"/>
                  </a:ext>
                </a:extLst>
              </a:tr>
            </a:tbl>
          </a:graphicData>
        </a:graphic>
      </p:graphicFrame>
      <p:sp>
        <p:nvSpPr>
          <p:cNvPr id="5" name="Rectangle 4">
            <a:extLst>
              <a:ext uri="{FF2B5EF4-FFF2-40B4-BE49-F238E27FC236}">
                <a16:creationId xmlns:a16="http://schemas.microsoft.com/office/drawing/2014/main" id="{E9B4DCCA-7B32-1C67-02B8-6E0E9F2182CD}"/>
              </a:ext>
            </a:extLst>
          </p:cNvPr>
          <p:cNvSpPr/>
          <p:nvPr/>
        </p:nvSpPr>
        <p:spPr>
          <a:xfrm>
            <a:off x="802105" y="3598638"/>
            <a:ext cx="10075068" cy="292608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000" b="1" u="sng" dirty="0">
                <a:latin typeface="Arial Black" panose="020B0A04020102020204" pitchFamily="34" charset="0"/>
              </a:rPr>
              <a:t>Project Files:</a:t>
            </a:r>
            <a:endParaRPr lang="en-US" b="1" u="sng" dirty="0">
              <a:latin typeface="Arial Black" panose="020B0A04020102020204" pitchFamily="34" charset="0"/>
            </a:endParaRPr>
          </a:p>
          <a:p>
            <a:pPr algn="ctr"/>
            <a:endParaRPr lang="en-US" dirty="0"/>
          </a:p>
          <a:p>
            <a:r>
              <a:rPr lang="en-US" b="1" dirty="0"/>
              <a:t>Excel file:</a:t>
            </a:r>
          </a:p>
          <a:p>
            <a:endParaRPr lang="en-US" dirty="0"/>
          </a:p>
          <a:p>
            <a:r>
              <a:rPr lang="en-US" b="1" dirty="0"/>
              <a:t>Power BI file: </a:t>
            </a:r>
          </a:p>
          <a:p>
            <a:endParaRPr lang="en-US" dirty="0"/>
          </a:p>
          <a:p>
            <a:r>
              <a:rPr lang="en-US" b="1" dirty="0"/>
              <a:t>Tableau file: </a:t>
            </a:r>
          </a:p>
          <a:p>
            <a:endParaRPr lang="en-US" dirty="0"/>
          </a:p>
          <a:p>
            <a:r>
              <a:rPr lang="en-US" b="1" dirty="0"/>
              <a:t>Other relevant files:</a:t>
            </a:r>
          </a:p>
        </p:txBody>
      </p:sp>
      <p:graphicFrame>
        <p:nvGraphicFramePr>
          <p:cNvPr id="12" name="Object 11">
            <a:extLst>
              <a:ext uri="{FF2B5EF4-FFF2-40B4-BE49-F238E27FC236}">
                <a16:creationId xmlns:a16="http://schemas.microsoft.com/office/drawing/2014/main" id="{4ACC58BA-3D71-7BEF-9366-FECBD52621EB}"/>
              </a:ext>
            </a:extLst>
          </p:cNvPr>
          <p:cNvGraphicFramePr>
            <a:graphicFrameLocks noChangeAspect="1"/>
          </p:cNvGraphicFramePr>
          <p:nvPr>
            <p:extLst>
              <p:ext uri="{D42A27DB-BD31-4B8C-83A1-F6EECF244321}">
                <p14:modId xmlns:p14="http://schemas.microsoft.com/office/powerpoint/2010/main" val="146900833"/>
              </p:ext>
            </p:extLst>
          </p:nvPr>
        </p:nvGraphicFramePr>
        <p:xfrm>
          <a:off x="2837087" y="5343691"/>
          <a:ext cx="1474412" cy="540370"/>
        </p:xfrm>
        <a:graphic>
          <a:graphicData uri="http://schemas.openxmlformats.org/presentationml/2006/ole">
            <mc:AlternateContent xmlns:mc="http://schemas.openxmlformats.org/markup-compatibility/2006">
              <mc:Choice xmlns:v="urn:schemas-microsoft-com:vml" Requires="v">
                <p:oleObj name="Packager Shell Object" showAsIcon="1" r:id="rId9" imgW="1322280" imgH="438480" progId="Package">
                  <p:embed/>
                </p:oleObj>
              </mc:Choice>
              <mc:Fallback>
                <p:oleObj name="Packager Shell Object" showAsIcon="1" r:id="rId9" imgW="1322280" imgH="438480" progId="Package">
                  <p:embed/>
                  <p:pic>
                    <p:nvPicPr>
                      <p:cNvPr id="0" name=""/>
                      <p:cNvPicPr/>
                      <p:nvPr/>
                    </p:nvPicPr>
                    <p:blipFill>
                      <a:blip r:embed="rId10"/>
                      <a:stretch>
                        <a:fillRect/>
                      </a:stretch>
                    </p:blipFill>
                    <p:spPr>
                      <a:xfrm>
                        <a:off x="2837087" y="5343691"/>
                        <a:ext cx="1474412" cy="54037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FE13A17D-22CA-0669-8C03-3C89F57E65A0}"/>
              </a:ext>
            </a:extLst>
          </p:cNvPr>
          <p:cNvGraphicFramePr>
            <a:graphicFrameLocks noChangeAspect="1"/>
          </p:cNvGraphicFramePr>
          <p:nvPr>
            <p:extLst>
              <p:ext uri="{D42A27DB-BD31-4B8C-83A1-F6EECF244321}">
                <p14:modId xmlns:p14="http://schemas.microsoft.com/office/powerpoint/2010/main" val="1689763905"/>
              </p:ext>
            </p:extLst>
          </p:nvPr>
        </p:nvGraphicFramePr>
        <p:xfrm>
          <a:off x="3147944" y="5980955"/>
          <a:ext cx="798414" cy="475992"/>
        </p:xfrm>
        <a:graphic>
          <a:graphicData uri="http://schemas.openxmlformats.org/presentationml/2006/ole">
            <mc:AlternateContent xmlns:mc="http://schemas.openxmlformats.org/markup-compatibility/2006">
              <mc:Choice xmlns:v="urn:schemas-microsoft-com:vml" Requires="v">
                <p:oleObj name="Packager Shell Object" showAsIcon="1" r:id="rId11" imgW="554760" imgH="438480" progId="Package">
                  <p:embed/>
                </p:oleObj>
              </mc:Choice>
              <mc:Fallback>
                <p:oleObj name="Packager Shell Object" showAsIcon="1" r:id="rId11" imgW="554760" imgH="438480" progId="Package">
                  <p:embed/>
                  <p:pic>
                    <p:nvPicPr>
                      <p:cNvPr id="0" name=""/>
                      <p:cNvPicPr/>
                      <p:nvPr/>
                    </p:nvPicPr>
                    <p:blipFill>
                      <a:blip r:embed="rId12"/>
                      <a:stretch>
                        <a:fillRect/>
                      </a:stretch>
                    </p:blipFill>
                    <p:spPr>
                      <a:xfrm>
                        <a:off x="3147944" y="5980955"/>
                        <a:ext cx="798414" cy="475992"/>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4408EFB0-A426-28C9-C7D5-B6D000C0B166}"/>
              </a:ext>
            </a:extLst>
          </p:cNvPr>
          <p:cNvGraphicFramePr>
            <a:graphicFrameLocks noChangeAspect="1"/>
          </p:cNvGraphicFramePr>
          <p:nvPr>
            <p:extLst>
              <p:ext uri="{D42A27DB-BD31-4B8C-83A1-F6EECF244321}">
                <p14:modId xmlns:p14="http://schemas.microsoft.com/office/powerpoint/2010/main" val="2911890883"/>
              </p:ext>
            </p:extLst>
          </p:nvPr>
        </p:nvGraphicFramePr>
        <p:xfrm>
          <a:off x="3059394" y="4171043"/>
          <a:ext cx="1029793" cy="845322"/>
        </p:xfrm>
        <a:graphic>
          <a:graphicData uri="http://schemas.openxmlformats.org/presentationml/2006/ole">
            <mc:AlternateContent xmlns:mc="http://schemas.openxmlformats.org/markup-compatibility/2006">
              <mc:Choice xmlns:v="urn:schemas-microsoft-com:vml" Requires="v">
                <p:oleObj name="Worksheet" showAsIcon="1" r:id="rId13" imgW="914400" imgH="792338" progId="Excel.Sheet.12">
                  <p:embed/>
                </p:oleObj>
              </mc:Choice>
              <mc:Fallback>
                <p:oleObj name="Worksheet" showAsIcon="1" r:id="rId13" imgW="914400" imgH="792338" progId="Excel.Sheet.12">
                  <p:embed/>
                  <p:pic>
                    <p:nvPicPr>
                      <p:cNvPr id="0" name=""/>
                      <p:cNvPicPr/>
                      <p:nvPr/>
                    </p:nvPicPr>
                    <p:blipFill>
                      <a:blip r:embed="rId14"/>
                      <a:stretch>
                        <a:fillRect/>
                      </a:stretch>
                    </p:blipFill>
                    <p:spPr>
                      <a:xfrm>
                        <a:off x="3059394" y="4171043"/>
                        <a:ext cx="1029793" cy="845322"/>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6C8D836E-AC5B-7D13-18AB-48F478D90AE1}"/>
              </a:ext>
            </a:extLst>
          </p:cNvPr>
          <p:cNvGraphicFramePr>
            <a:graphicFrameLocks noChangeAspect="1"/>
          </p:cNvGraphicFramePr>
          <p:nvPr>
            <p:extLst>
              <p:ext uri="{D42A27DB-BD31-4B8C-83A1-F6EECF244321}">
                <p14:modId xmlns:p14="http://schemas.microsoft.com/office/powerpoint/2010/main" val="2698321784"/>
              </p:ext>
            </p:extLst>
          </p:nvPr>
        </p:nvGraphicFramePr>
        <p:xfrm>
          <a:off x="2870329" y="4803321"/>
          <a:ext cx="1407921" cy="540370"/>
        </p:xfrm>
        <a:graphic>
          <a:graphicData uri="http://schemas.openxmlformats.org/presentationml/2006/ole">
            <mc:AlternateContent xmlns:mc="http://schemas.openxmlformats.org/markup-compatibility/2006">
              <mc:Choice xmlns:v="urn:schemas-microsoft-com:vml" Requires="v">
                <p:oleObj name="Packager Shell Object" showAsIcon="1" r:id="rId15" imgW="1341720" imgH="438480" progId="Package">
                  <p:embed/>
                </p:oleObj>
              </mc:Choice>
              <mc:Fallback>
                <p:oleObj name="Packager Shell Object" showAsIcon="1" r:id="rId15" imgW="1341720" imgH="438480" progId="Package">
                  <p:embed/>
                  <p:pic>
                    <p:nvPicPr>
                      <p:cNvPr id="0" name=""/>
                      <p:cNvPicPr/>
                      <p:nvPr/>
                    </p:nvPicPr>
                    <p:blipFill>
                      <a:blip r:embed="rId16"/>
                      <a:stretch>
                        <a:fillRect/>
                      </a:stretch>
                    </p:blipFill>
                    <p:spPr>
                      <a:xfrm>
                        <a:off x="2870329" y="4803321"/>
                        <a:ext cx="1407921" cy="540370"/>
                      </a:xfrm>
                      <a:prstGeom prst="rect">
                        <a:avLst/>
                      </a:prstGeom>
                    </p:spPr>
                  </p:pic>
                </p:oleObj>
              </mc:Fallback>
            </mc:AlternateContent>
          </a:graphicData>
        </a:graphic>
      </p:graphicFrame>
    </p:spTree>
    <p:extLst>
      <p:ext uri="{BB962C8B-B14F-4D97-AF65-F5344CB8AC3E}">
        <p14:creationId xmlns:p14="http://schemas.microsoft.com/office/powerpoint/2010/main" val="305127711"/>
      </p:ext>
    </p:extLst>
  </p:cSld>
  <p:clrMapOvr>
    <a:masterClrMapping/>
  </p:clrMapOvr>
  <p:transition spd="slow" advClick="0" advTm="4000">
    <p:wheel spokes="1"/>
  </p:transition>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Droplet</Template>
  <TotalTime>377</TotalTime>
  <Words>606</Words>
  <Application>Microsoft Office PowerPoint</Application>
  <PresentationFormat>Widescreen</PresentationFormat>
  <Paragraphs>79</Paragraphs>
  <Slides>11</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11</vt:i4>
      </vt:variant>
    </vt:vector>
  </HeadingPairs>
  <TitlesOfParts>
    <vt:vector size="18" baseType="lpstr">
      <vt:lpstr>Arial</vt:lpstr>
      <vt:lpstr>Arial Black</vt:lpstr>
      <vt:lpstr>Calibri</vt:lpstr>
      <vt:lpstr>Tw Cen MT</vt:lpstr>
      <vt:lpstr>Droplet</vt:lpstr>
      <vt:lpstr>Packager Shell Object</vt:lpstr>
      <vt:lpstr>Worksheet</vt:lpstr>
      <vt:lpstr>      p125(Insurance Analytics) </vt:lpstr>
      <vt:lpstr>Table of content</vt:lpstr>
      <vt:lpstr>Introduction</vt:lpstr>
      <vt:lpstr>PowerPoint Presentation</vt:lpstr>
      <vt:lpstr>EXCEL DASHBOARD</vt:lpstr>
      <vt:lpstr>TABLEAU DASHBOARD</vt:lpstr>
      <vt:lpstr>POWER BI DASHBOARD</vt:lpstr>
      <vt:lpstr>KPI List and Metrics</vt:lpstr>
      <vt:lpstr>Project Members and Files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p125(Insurance Analytics) </dc:title>
  <dc:creator>Chandan Gope</dc:creator>
  <cp:lastModifiedBy>Chandan Gope</cp:lastModifiedBy>
  <cp:revision>21</cp:revision>
  <dcterms:created xsi:type="dcterms:W3CDTF">2023-04-27T02:56:12Z</dcterms:created>
  <dcterms:modified xsi:type="dcterms:W3CDTF">2023-04-30T06:30:45Z</dcterms:modified>
</cp:coreProperties>
</file>

<file path=docProps/thumbnail.jpeg>
</file>